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56" r:id="rId2"/>
    <p:sldId id="257" r:id="rId3"/>
    <p:sldId id="322" r:id="rId4"/>
    <p:sldId id="259" r:id="rId5"/>
    <p:sldId id="260" r:id="rId6"/>
    <p:sldId id="261" r:id="rId7"/>
    <p:sldId id="280" r:id="rId8"/>
    <p:sldId id="316" r:id="rId9"/>
    <p:sldId id="364" r:id="rId10"/>
    <p:sldId id="365" r:id="rId11"/>
    <p:sldId id="277" r:id="rId12"/>
    <p:sldId id="287" r:id="rId13"/>
    <p:sldId id="288" r:id="rId14"/>
    <p:sldId id="294" r:id="rId15"/>
    <p:sldId id="285" r:id="rId16"/>
    <p:sldId id="286" r:id="rId17"/>
    <p:sldId id="282" r:id="rId18"/>
    <p:sldId id="283" r:id="rId19"/>
    <p:sldId id="262" r:id="rId20"/>
    <p:sldId id="273" r:id="rId21"/>
    <p:sldId id="263" r:id="rId22"/>
    <p:sldId id="290" r:id="rId23"/>
    <p:sldId id="291" r:id="rId24"/>
    <p:sldId id="295" r:id="rId25"/>
    <p:sldId id="341" r:id="rId26"/>
    <p:sldId id="301" r:id="rId27"/>
    <p:sldId id="303" r:id="rId28"/>
    <p:sldId id="302" r:id="rId29"/>
    <p:sldId id="304" r:id="rId30"/>
    <p:sldId id="305" r:id="rId31"/>
    <p:sldId id="306" r:id="rId32"/>
    <p:sldId id="307" r:id="rId33"/>
    <p:sldId id="308" r:id="rId34"/>
    <p:sldId id="309" r:id="rId35"/>
    <p:sldId id="310" r:id="rId36"/>
    <p:sldId id="311" r:id="rId37"/>
    <p:sldId id="312" r:id="rId38"/>
    <p:sldId id="274" r:id="rId39"/>
    <p:sldId id="298"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92" autoAdjust="0"/>
  </p:normalViewPr>
  <p:slideViewPr>
    <p:cSldViewPr>
      <p:cViewPr varScale="1">
        <p:scale>
          <a:sx n="63" d="100"/>
          <a:sy n="63" d="100"/>
        </p:scale>
        <p:origin x="780" y="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ttman, Barry" userId="bff186cd-6ce8-41ba-8e8c-e85cdef216de" providerId="ADAL" clId="{574ABEDC-0C5D-4CB2-88AE-4B67D89A4A20}"/>
    <pc:docChg chg="modSld">
      <pc:chgData name="Wittman, Barry" userId="bff186cd-6ce8-41ba-8e8c-e85cdef216de" providerId="ADAL" clId="{574ABEDC-0C5D-4CB2-88AE-4B67D89A4A20}" dt="2026-01-09T14:33:53.260" v="29" actId="20577"/>
      <pc:docMkLst>
        <pc:docMk/>
      </pc:docMkLst>
      <pc:sldChg chg="modSp">
        <pc:chgData name="Wittman, Barry" userId="bff186cd-6ce8-41ba-8e8c-e85cdef216de" providerId="ADAL" clId="{574ABEDC-0C5D-4CB2-88AE-4B67D89A4A20}" dt="2026-01-09T14:33:53.260" v="29" actId="20577"/>
        <pc:sldMkLst>
          <pc:docMk/>
          <pc:sldMk cId="0" sldId="288"/>
        </pc:sldMkLst>
        <pc:spChg chg="mod">
          <ac:chgData name="Wittman, Barry" userId="bff186cd-6ce8-41ba-8e8c-e85cdef216de" providerId="ADAL" clId="{574ABEDC-0C5D-4CB2-88AE-4B67D89A4A20}" dt="2026-01-09T14:33:53.260" v="29" actId="20577"/>
          <ac:spMkLst>
            <pc:docMk/>
            <pc:sldMk cId="0" sldId="288"/>
            <ac:spMk id="4" creationId="{00000000-0000-0000-0000-000000000000}"/>
          </ac:spMkLst>
        </pc:spChg>
      </pc:sldChg>
      <pc:sldChg chg="modSp">
        <pc:chgData name="Wittman, Barry" userId="bff186cd-6ce8-41ba-8e8c-e85cdef216de" providerId="ADAL" clId="{574ABEDC-0C5D-4CB2-88AE-4B67D89A4A20}" dt="2026-01-09T14:05:30.454" v="19" actId="20577"/>
        <pc:sldMkLst>
          <pc:docMk/>
          <pc:sldMk cId="0" sldId="290"/>
        </pc:sldMkLst>
        <pc:graphicFrameChg chg="mod">
          <ac:chgData name="Wittman, Barry" userId="bff186cd-6ce8-41ba-8e8c-e85cdef216de" providerId="ADAL" clId="{574ABEDC-0C5D-4CB2-88AE-4B67D89A4A20}" dt="2026-01-09T14:05:30.454" v="19" actId="20577"/>
          <ac:graphicFrameMkLst>
            <pc:docMk/>
            <pc:sldMk cId="0" sldId="290"/>
            <ac:graphicFrameMk id="8" creationId="{00000000-0000-0000-0000-000000000000}"/>
          </ac:graphicFrameMkLst>
        </pc:graphicFrameChg>
      </pc:sldChg>
      <pc:sldChg chg="modSp modAnim">
        <pc:chgData name="Wittman, Barry" userId="bff186cd-6ce8-41ba-8e8c-e85cdef216de" providerId="ADAL" clId="{574ABEDC-0C5D-4CB2-88AE-4B67D89A4A20}" dt="2026-01-09T14:06:48.964" v="26" actId="20577"/>
        <pc:sldMkLst>
          <pc:docMk/>
          <pc:sldMk cId="735406475" sldId="316"/>
        </pc:sldMkLst>
        <pc:spChg chg="mod">
          <ac:chgData name="Wittman, Barry" userId="bff186cd-6ce8-41ba-8e8c-e85cdef216de" providerId="ADAL" clId="{574ABEDC-0C5D-4CB2-88AE-4B67D89A4A20}" dt="2026-01-09T14:06:48.964" v="26" actId="20577"/>
          <ac:spMkLst>
            <pc:docMk/>
            <pc:sldMk cId="735406475" sldId="316"/>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84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Majors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8B1-4397-9621-3011227FFA3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8B1-4397-9621-3011227FFA3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8B1-4397-9621-3011227FFA3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8B1-4397-9621-3011227FFA3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8B1-4397-9621-3011227FFA30}"/>
              </c:ext>
            </c:extLst>
          </c:dPt>
          <c:dLbls>
            <c:spPr>
              <a:noFill/>
              <a:ln>
                <a:noFill/>
              </a:ln>
              <a:effectLst/>
            </c:spPr>
            <c:txPr>
              <a:bodyPr rot="0" spcFirstLastPara="1" vertOverflow="ellipsis" vert="horz" wrap="square" anchor="ctr" anchorCtr="1"/>
              <a:lstStyle/>
              <a:p>
                <a:pPr>
                  <a:defRPr sz="3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Computer Science</c:v>
                </c:pt>
                <c:pt idx="1">
                  <c:v>Business Administration</c:v>
                </c:pt>
              </c:strCache>
            </c:strRef>
          </c:cat>
          <c:val>
            <c:numRef>
              <c:f>Sheet1!$B$2:$B$3</c:f>
              <c:numCache>
                <c:formatCode>General</c:formatCode>
                <c:ptCount val="2"/>
                <c:pt idx="0">
                  <c:v>17</c:v>
                </c:pt>
                <c:pt idx="1">
                  <c:v>1</c:v>
                </c:pt>
              </c:numCache>
            </c:numRef>
          </c:val>
          <c:extLst>
            <c:ext xmlns:c16="http://schemas.microsoft.com/office/drawing/2014/chart" uri="{C3380CC4-5D6E-409C-BE32-E72D297353CC}">
              <c16:uniqueId val="{0000000A-E8B1-4397-9621-3011227FFA30}"/>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7785575716078961"/>
          <c:y val="0.15742567441358901"/>
          <c:w val="0.31344859066529729"/>
          <c:h val="0.73323473964140395"/>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5D7C4-3410-4D0F-B36E-554D22197CE6}" type="doc">
      <dgm:prSet loTypeId="urn:microsoft.com/office/officeart/2005/8/layout/chevron2" loCatId="list" qsTypeId="urn:microsoft.com/office/officeart/2005/8/quickstyle/simple4" qsCatId="simple" csTypeId="urn:microsoft.com/office/officeart/2005/8/colors/colorful1#1" csCatId="colorful" phldr="1"/>
      <dgm:spPr/>
      <dgm:t>
        <a:bodyPr/>
        <a:lstStyle/>
        <a:p>
          <a:endParaRPr lang="en-US"/>
        </a:p>
      </dgm:t>
    </dgm:pt>
    <dgm:pt modelId="{9DCB681B-A449-4B0F-BA50-7457DA02F5A9}">
      <dgm:prSet phldrT="[Text]"/>
      <dgm:spPr/>
      <dgm:t>
        <a:bodyPr/>
        <a:lstStyle/>
        <a:p>
          <a:r>
            <a:rPr lang="en-US" dirty="0"/>
            <a:t>36%</a:t>
          </a:r>
        </a:p>
      </dgm:t>
    </dgm:pt>
    <dgm:pt modelId="{FA5D46A2-D628-4286-85E9-674D60EAF93B}" type="parTrans" cxnId="{8517771E-83D0-40BC-B39D-2A23BF92DE2A}">
      <dgm:prSet/>
      <dgm:spPr/>
      <dgm:t>
        <a:bodyPr/>
        <a:lstStyle/>
        <a:p>
          <a:endParaRPr lang="en-US"/>
        </a:p>
      </dgm:t>
    </dgm:pt>
    <dgm:pt modelId="{059ABB7C-98CA-4BB1-8CBB-A0A9CC7E1955}" type="sibTrans" cxnId="{8517771E-83D0-40BC-B39D-2A23BF92DE2A}">
      <dgm:prSet/>
      <dgm:spPr/>
      <dgm:t>
        <a:bodyPr/>
        <a:lstStyle/>
        <a:p>
          <a:endParaRPr lang="en-US"/>
        </a:p>
      </dgm:t>
    </dgm:pt>
    <dgm:pt modelId="{E21E4EEB-49D4-459E-A41F-AD578CB2F078}">
      <dgm:prSet phldrT="[Text]"/>
      <dgm:spPr/>
      <dgm:t>
        <a:bodyPr/>
        <a:lstStyle/>
        <a:p>
          <a:r>
            <a:rPr lang="en-US" dirty="0"/>
            <a:t>Six homework assignments</a:t>
          </a:r>
        </a:p>
      </dgm:t>
    </dgm:pt>
    <dgm:pt modelId="{FD726678-A338-4036-A7CC-A06EC8BC950C}" type="parTrans" cxnId="{5E03DD40-2876-497F-B032-E45935AA0E97}">
      <dgm:prSet/>
      <dgm:spPr/>
      <dgm:t>
        <a:bodyPr/>
        <a:lstStyle/>
        <a:p>
          <a:endParaRPr lang="en-US"/>
        </a:p>
      </dgm:t>
    </dgm:pt>
    <dgm:pt modelId="{FF2F222F-8F9B-4118-B542-950F520C517F}" type="sibTrans" cxnId="{5E03DD40-2876-497F-B032-E45935AA0E97}">
      <dgm:prSet/>
      <dgm:spPr/>
      <dgm:t>
        <a:bodyPr/>
        <a:lstStyle/>
        <a:p>
          <a:endParaRPr lang="en-US"/>
        </a:p>
      </dgm:t>
    </dgm:pt>
    <dgm:pt modelId="{539A618A-A785-4CBE-834D-15E1AC7FA285}">
      <dgm:prSet phldrT="[Text]"/>
      <dgm:spPr/>
      <dgm:t>
        <a:bodyPr/>
        <a:lstStyle/>
        <a:p>
          <a:r>
            <a:rPr lang="en-US" dirty="0"/>
            <a:t>5%</a:t>
          </a:r>
        </a:p>
      </dgm:t>
    </dgm:pt>
    <dgm:pt modelId="{17CA777D-D70B-4B9E-9EA2-6C89CB4E6FD1}" type="parTrans" cxnId="{AE2BA671-A5FA-4247-B975-64009B627A54}">
      <dgm:prSet/>
      <dgm:spPr/>
      <dgm:t>
        <a:bodyPr/>
        <a:lstStyle/>
        <a:p>
          <a:endParaRPr lang="en-US"/>
        </a:p>
      </dgm:t>
    </dgm:pt>
    <dgm:pt modelId="{BF1555F8-6ABB-472D-A276-963381F660B8}" type="sibTrans" cxnId="{AE2BA671-A5FA-4247-B975-64009B627A54}">
      <dgm:prSet/>
      <dgm:spPr/>
      <dgm:t>
        <a:bodyPr/>
        <a:lstStyle/>
        <a:p>
          <a:endParaRPr lang="en-US"/>
        </a:p>
      </dgm:t>
    </dgm:pt>
    <dgm:pt modelId="{D0E50B15-1CD6-4117-B423-D65A50F38DA7}">
      <dgm:prSet phldrT="[Text]"/>
      <dgm:spPr/>
      <dgm:t>
        <a:bodyPr/>
        <a:lstStyle/>
        <a:p>
          <a:r>
            <a:rPr lang="en-US" dirty="0"/>
            <a:t>Tickets out the door</a:t>
          </a:r>
        </a:p>
      </dgm:t>
    </dgm:pt>
    <dgm:pt modelId="{4D30B929-63B8-4995-90F8-A3BE494B4A77}" type="parTrans" cxnId="{BE3BB7AB-77DF-4B8C-A141-79BDFDF31AA9}">
      <dgm:prSet/>
      <dgm:spPr/>
      <dgm:t>
        <a:bodyPr/>
        <a:lstStyle/>
        <a:p>
          <a:endParaRPr lang="en-US"/>
        </a:p>
      </dgm:t>
    </dgm:pt>
    <dgm:pt modelId="{43A66D05-48BC-4E1C-86F8-997096A12987}" type="sibTrans" cxnId="{BE3BB7AB-77DF-4B8C-A141-79BDFDF31AA9}">
      <dgm:prSet/>
      <dgm:spPr/>
      <dgm:t>
        <a:bodyPr/>
        <a:lstStyle/>
        <a:p>
          <a:endParaRPr lang="en-US"/>
        </a:p>
      </dgm:t>
    </dgm:pt>
    <dgm:pt modelId="{ACA58715-8D12-4292-B435-9F1E4398AC26}">
      <dgm:prSet phldrT="[Text]"/>
      <dgm:spPr/>
      <dgm:t>
        <a:bodyPr/>
        <a:lstStyle/>
        <a:p>
          <a:r>
            <a:rPr lang="en-US" dirty="0"/>
            <a:t>45%</a:t>
          </a:r>
        </a:p>
      </dgm:t>
    </dgm:pt>
    <dgm:pt modelId="{4CC96750-F115-4921-A546-2E76B21D3670}" type="parTrans" cxnId="{DF485D42-F8BF-45FA-8333-28E27A592E22}">
      <dgm:prSet/>
      <dgm:spPr/>
      <dgm:t>
        <a:bodyPr/>
        <a:lstStyle/>
        <a:p>
          <a:endParaRPr lang="en-US"/>
        </a:p>
      </dgm:t>
    </dgm:pt>
    <dgm:pt modelId="{9833F1AB-0D0C-4045-B73F-C06F69021C63}" type="sibTrans" cxnId="{DF485D42-F8BF-45FA-8333-28E27A592E22}">
      <dgm:prSet/>
      <dgm:spPr/>
      <dgm:t>
        <a:bodyPr/>
        <a:lstStyle/>
        <a:p>
          <a:endParaRPr lang="en-US"/>
        </a:p>
      </dgm:t>
    </dgm:pt>
    <dgm:pt modelId="{2ED8F00E-4085-4DEA-9074-DA603C7CAA63}">
      <dgm:prSet phldrT="[Text]"/>
      <dgm:spPr/>
      <dgm:t>
        <a:bodyPr/>
        <a:lstStyle/>
        <a:p>
          <a:r>
            <a:rPr lang="en-US" dirty="0"/>
            <a:t>Three equally weighted midterm exams</a:t>
          </a:r>
        </a:p>
      </dgm:t>
    </dgm:pt>
    <dgm:pt modelId="{0215FEE2-FD4B-4001-BBCC-70BF01A936E4}" type="parTrans" cxnId="{C9B73D1F-B8CB-4DBC-B449-101FE90BF9CF}">
      <dgm:prSet/>
      <dgm:spPr/>
      <dgm:t>
        <a:bodyPr/>
        <a:lstStyle/>
        <a:p>
          <a:endParaRPr lang="en-US"/>
        </a:p>
      </dgm:t>
    </dgm:pt>
    <dgm:pt modelId="{E78F7E6D-539E-41C6-8463-933B09C5BB7E}" type="sibTrans" cxnId="{C9B73D1F-B8CB-4DBC-B449-101FE90BF9CF}">
      <dgm:prSet/>
      <dgm:spPr/>
      <dgm:t>
        <a:bodyPr/>
        <a:lstStyle/>
        <a:p>
          <a:endParaRPr lang="en-US"/>
        </a:p>
      </dgm:t>
    </dgm:pt>
    <dgm:pt modelId="{29A1DD6D-8568-44D5-ABCA-FB06CB2BC61C}">
      <dgm:prSet phldrT="[Text]"/>
      <dgm:spPr/>
      <dgm:t>
        <a:bodyPr/>
        <a:lstStyle/>
        <a:p>
          <a:r>
            <a:rPr lang="en-US" dirty="0"/>
            <a:t>14%</a:t>
          </a:r>
        </a:p>
      </dgm:t>
    </dgm:pt>
    <dgm:pt modelId="{41A0DA07-F0A0-4FE2-A89C-EA9BE3F30519}" type="parTrans" cxnId="{A8C760F8-FF66-485F-9DBE-9F01FAE07C79}">
      <dgm:prSet/>
      <dgm:spPr/>
      <dgm:t>
        <a:bodyPr/>
        <a:lstStyle/>
        <a:p>
          <a:endParaRPr lang="en-US"/>
        </a:p>
      </dgm:t>
    </dgm:pt>
    <dgm:pt modelId="{0D41B8B3-8476-4DE7-86C2-4AC36B46625A}" type="sibTrans" cxnId="{A8C760F8-FF66-485F-9DBE-9F01FAE07C79}">
      <dgm:prSet/>
      <dgm:spPr/>
      <dgm:t>
        <a:bodyPr/>
        <a:lstStyle/>
        <a:p>
          <a:endParaRPr lang="en-US"/>
        </a:p>
      </dgm:t>
    </dgm:pt>
    <dgm:pt modelId="{6C8FE3EF-81C4-49AD-A060-D34DDBF4226E}">
      <dgm:prSet phldrT="[Text]"/>
      <dgm:spPr/>
      <dgm:t>
        <a:bodyPr/>
        <a:lstStyle/>
        <a:p>
          <a:r>
            <a:rPr lang="en-US" dirty="0"/>
            <a:t>Final exam</a:t>
          </a:r>
        </a:p>
      </dgm:t>
    </dgm:pt>
    <dgm:pt modelId="{A3C805E0-26D0-4B82-995A-43A7C6420FC4}" type="parTrans" cxnId="{4E230D9F-82D3-443A-A4F7-7FA8CDEF96A1}">
      <dgm:prSet/>
      <dgm:spPr/>
      <dgm:t>
        <a:bodyPr/>
        <a:lstStyle/>
        <a:p>
          <a:endParaRPr lang="en-US"/>
        </a:p>
      </dgm:t>
    </dgm:pt>
    <dgm:pt modelId="{8502C190-A553-4F67-96C0-0A6926E0AC33}" type="sibTrans" cxnId="{4E230D9F-82D3-443A-A4F7-7FA8CDEF96A1}">
      <dgm:prSet/>
      <dgm:spPr/>
      <dgm:t>
        <a:bodyPr/>
        <a:lstStyle/>
        <a:p>
          <a:endParaRPr lang="en-US"/>
        </a:p>
      </dgm:t>
    </dgm:pt>
    <dgm:pt modelId="{5FBAFC0E-7DA1-4306-8A55-11D55F8855FE}" type="pres">
      <dgm:prSet presAssocID="{7D65D7C4-3410-4D0F-B36E-554D22197CE6}" presName="linearFlow" presStyleCnt="0">
        <dgm:presLayoutVars>
          <dgm:dir/>
          <dgm:animLvl val="lvl"/>
          <dgm:resizeHandles val="exact"/>
        </dgm:presLayoutVars>
      </dgm:prSet>
      <dgm:spPr/>
    </dgm:pt>
    <dgm:pt modelId="{6A4B5EB3-2B54-461B-8FEB-C23CB7E64CB9}" type="pres">
      <dgm:prSet presAssocID="{9DCB681B-A449-4B0F-BA50-7457DA02F5A9}" presName="composite" presStyleCnt="0"/>
      <dgm:spPr/>
    </dgm:pt>
    <dgm:pt modelId="{B2E9252A-9110-47DD-99A9-4B4FFF804121}" type="pres">
      <dgm:prSet presAssocID="{9DCB681B-A449-4B0F-BA50-7457DA02F5A9}" presName="parentText" presStyleLbl="alignNode1" presStyleIdx="0" presStyleCnt="4">
        <dgm:presLayoutVars>
          <dgm:chMax val="1"/>
          <dgm:bulletEnabled val="1"/>
        </dgm:presLayoutVars>
      </dgm:prSet>
      <dgm:spPr/>
    </dgm:pt>
    <dgm:pt modelId="{FA66920B-8472-48DC-9AE9-58BA76ED5B1B}" type="pres">
      <dgm:prSet presAssocID="{9DCB681B-A449-4B0F-BA50-7457DA02F5A9}" presName="descendantText" presStyleLbl="alignAcc1" presStyleIdx="0" presStyleCnt="4">
        <dgm:presLayoutVars>
          <dgm:bulletEnabled val="1"/>
        </dgm:presLayoutVars>
      </dgm:prSet>
      <dgm:spPr/>
    </dgm:pt>
    <dgm:pt modelId="{B9095857-0666-4452-BA35-D2688619F596}" type="pres">
      <dgm:prSet presAssocID="{059ABB7C-98CA-4BB1-8CBB-A0A9CC7E1955}" presName="sp" presStyleCnt="0"/>
      <dgm:spPr/>
    </dgm:pt>
    <dgm:pt modelId="{66B8F29C-7835-4494-9B40-09000E4BD752}" type="pres">
      <dgm:prSet presAssocID="{539A618A-A785-4CBE-834D-15E1AC7FA285}" presName="composite" presStyleCnt="0"/>
      <dgm:spPr/>
    </dgm:pt>
    <dgm:pt modelId="{87C122AB-0EA2-40B6-A83C-BF4CF7F7781B}" type="pres">
      <dgm:prSet presAssocID="{539A618A-A785-4CBE-834D-15E1AC7FA285}" presName="parentText" presStyleLbl="alignNode1" presStyleIdx="1" presStyleCnt="4">
        <dgm:presLayoutVars>
          <dgm:chMax val="1"/>
          <dgm:bulletEnabled val="1"/>
        </dgm:presLayoutVars>
      </dgm:prSet>
      <dgm:spPr/>
    </dgm:pt>
    <dgm:pt modelId="{67DB148C-E805-4DA1-BE2B-620F67ABD829}" type="pres">
      <dgm:prSet presAssocID="{539A618A-A785-4CBE-834D-15E1AC7FA285}" presName="descendantText" presStyleLbl="alignAcc1" presStyleIdx="1" presStyleCnt="4">
        <dgm:presLayoutVars>
          <dgm:bulletEnabled val="1"/>
        </dgm:presLayoutVars>
      </dgm:prSet>
      <dgm:spPr/>
    </dgm:pt>
    <dgm:pt modelId="{F1F9BD5F-FC69-4CEC-8869-2D76DD543E0B}" type="pres">
      <dgm:prSet presAssocID="{BF1555F8-6ABB-472D-A276-963381F660B8}" presName="sp" presStyleCnt="0"/>
      <dgm:spPr/>
    </dgm:pt>
    <dgm:pt modelId="{0E41612E-D025-4971-A820-AE0DF88A2793}" type="pres">
      <dgm:prSet presAssocID="{ACA58715-8D12-4292-B435-9F1E4398AC26}" presName="composite" presStyleCnt="0"/>
      <dgm:spPr/>
    </dgm:pt>
    <dgm:pt modelId="{58E74281-39E3-4C9C-BF5D-A553E10C4AEC}" type="pres">
      <dgm:prSet presAssocID="{ACA58715-8D12-4292-B435-9F1E4398AC26}" presName="parentText" presStyleLbl="alignNode1" presStyleIdx="2" presStyleCnt="4">
        <dgm:presLayoutVars>
          <dgm:chMax val="1"/>
          <dgm:bulletEnabled val="1"/>
        </dgm:presLayoutVars>
      </dgm:prSet>
      <dgm:spPr/>
    </dgm:pt>
    <dgm:pt modelId="{A3284DF5-C2A4-4426-84F8-E58093051C31}" type="pres">
      <dgm:prSet presAssocID="{ACA58715-8D12-4292-B435-9F1E4398AC26}" presName="descendantText" presStyleLbl="alignAcc1" presStyleIdx="2" presStyleCnt="4">
        <dgm:presLayoutVars>
          <dgm:bulletEnabled val="1"/>
        </dgm:presLayoutVars>
      </dgm:prSet>
      <dgm:spPr/>
    </dgm:pt>
    <dgm:pt modelId="{6C8687AE-1068-4CCC-B816-EC068E7DF847}" type="pres">
      <dgm:prSet presAssocID="{9833F1AB-0D0C-4045-B73F-C06F69021C63}" presName="sp" presStyleCnt="0"/>
      <dgm:spPr/>
    </dgm:pt>
    <dgm:pt modelId="{9B240B52-51C1-4F19-891E-82C4708D6F65}" type="pres">
      <dgm:prSet presAssocID="{29A1DD6D-8568-44D5-ABCA-FB06CB2BC61C}" presName="composite" presStyleCnt="0"/>
      <dgm:spPr/>
    </dgm:pt>
    <dgm:pt modelId="{DA4376E4-83D8-470B-80C1-56C62DB1AE10}" type="pres">
      <dgm:prSet presAssocID="{29A1DD6D-8568-44D5-ABCA-FB06CB2BC61C}" presName="parentText" presStyleLbl="alignNode1" presStyleIdx="3" presStyleCnt="4">
        <dgm:presLayoutVars>
          <dgm:chMax val="1"/>
          <dgm:bulletEnabled val="1"/>
        </dgm:presLayoutVars>
      </dgm:prSet>
      <dgm:spPr/>
    </dgm:pt>
    <dgm:pt modelId="{DF52BF16-E779-43E4-9F6F-5D21EFEE09DE}" type="pres">
      <dgm:prSet presAssocID="{29A1DD6D-8568-44D5-ABCA-FB06CB2BC61C}" presName="descendantText" presStyleLbl="alignAcc1" presStyleIdx="3" presStyleCnt="4">
        <dgm:presLayoutVars>
          <dgm:bulletEnabled val="1"/>
        </dgm:presLayoutVars>
      </dgm:prSet>
      <dgm:spPr/>
    </dgm:pt>
  </dgm:ptLst>
  <dgm:cxnLst>
    <dgm:cxn modelId="{8517771E-83D0-40BC-B39D-2A23BF92DE2A}" srcId="{7D65D7C4-3410-4D0F-B36E-554D22197CE6}" destId="{9DCB681B-A449-4B0F-BA50-7457DA02F5A9}" srcOrd="0" destOrd="0" parTransId="{FA5D46A2-D628-4286-85E9-674D60EAF93B}" sibTransId="{059ABB7C-98CA-4BB1-8CBB-A0A9CC7E1955}"/>
    <dgm:cxn modelId="{C9B73D1F-B8CB-4DBC-B449-101FE90BF9CF}" srcId="{ACA58715-8D12-4292-B435-9F1E4398AC26}" destId="{2ED8F00E-4085-4DEA-9074-DA603C7CAA63}" srcOrd="0" destOrd="0" parTransId="{0215FEE2-FD4B-4001-BBCC-70BF01A936E4}" sibTransId="{E78F7E6D-539E-41C6-8463-933B09C5BB7E}"/>
    <dgm:cxn modelId="{80AEC224-F9C2-4D82-8BA1-2D6D23681855}" type="presOf" srcId="{E21E4EEB-49D4-459E-A41F-AD578CB2F078}" destId="{FA66920B-8472-48DC-9AE9-58BA76ED5B1B}" srcOrd="0" destOrd="0" presId="urn:microsoft.com/office/officeart/2005/8/layout/chevron2"/>
    <dgm:cxn modelId="{972D3A30-71A8-4359-BE38-E46C0F6A103C}" type="presOf" srcId="{29A1DD6D-8568-44D5-ABCA-FB06CB2BC61C}" destId="{DA4376E4-83D8-470B-80C1-56C62DB1AE10}" srcOrd="0" destOrd="0" presId="urn:microsoft.com/office/officeart/2005/8/layout/chevron2"/>
    <dgm:cxn modelId="{5E03DD40-2876-497F-B032-E45935AA0E97}" srcId="{9DCB681B-A449-4B0F-BA50-7457DA02F5A9}" destId="{E21E4EEB-49D4-459E-A41F-AD578CB2F078}" srcOrd="0" destOrd="0" parTransId="{FD726678-A338-4036-A7CC-A06EC8BC950C}" sibTransId="{FF2F222F-8F9B-4118-B542-950F520C517F}"/>
    <dgm:cxn modelId="{D8AFF261-FA82-4737-ADC4-8783362E5D21}" type="presOf" srcId="{539A618A-A785-4CBE-834D-15E1AC7FA285}" destId="{87C122AB-0EA2-40B6-A83C-BF4CF7F7781B}" srcOrd="0" destOrd="0" presId="urn:microsoft.com/office/officeart/2005/8/layout/chevron2"/>
    <dgm:cxn modelId="{DF485D42-F8BF-45FA-8333-28E27A592E22}" srcId="{7D65D7C4-3410-4D0F-B36E-554D22197CE6}" destId="{ACA58715-8D12-4292-B435-9F1E4398AC26}" srcOrd="2" destOrd="0" parTransId="{4CC96750-F115-4921-A546-2E76B21D3670}" sibTransId="{9833F1AB-0D0C-4045-B73F-C06F69021C63}"/>
    <dgm:cxn modelId="{AE2BA671-A5FA-4247-B975-64009B627A54}" srcId="{7D65D7C4-3410-4D0F-B36E-554D22197CE6}" destId="{539A618A-A785-4CBE-834D-15E1AC7FA285}" srcOrd="1" destOrd="0" parTransId="{17CA777D-D70B-4B9E-9EA2-6C89CB4E6FD1}" sibTransId="{BF1555F8-6ABB-472D-A276-963381F660B8}"/>
    <dgm:cxn modelId="{9745FF57-B5C2-4C22-AF78-16E2EDA8C508}" type="presOf" srcId="{7D65D7C4-3410-4D0F-B36E-554D22197CE6}" destId="{5FBAFC0E-7DA1-4306-8A55-11D55F8855FE}" srcOrd="0" destOrd="0" presId="urn:microsoft.com/office/officeart/2005/8/layout/chevron2"/>
    <dgm:cxn modelId="{6C52405A-9057-4D54-8A4C-C549C4903B03}" type="presOf" srcId="{2ED8F00E-4085-4DEA-9074-DA603C7CAA63}" destId="{A3284DF5-C2A4-4426-84F8-E58093051C31}" srcOrd="0" destOrd="0" presId="urn:microsoft.com/office/officeart/2005/8/layout/chevron2"/>
    <dgm:cxn modelId="{4E230D9F-82D3-443A-A4F7-7FA8CDEF96A1}" srcId="{29A1DD6D-8568-44D5-ABCA-FB06CB2BC61C}" destId="{6C8FE3EF-81C4-49AD-A060-D34DDBF4226E}" srcOrd="0" destOrd="0" parTransId="{A3C805E0-26D0-4B82-995A-43A7C6420FC4}" sibTransId="{8502C190-A553-4F67-96C0-0A6926E0AC33}"/>
    <dgm:cxn modelId="{BE3BB7AB-77DF-4B8C-A141-79BDFDF31AA9}" srcId="{539A618A-A785-4CBE-834D-15E1AC7FA285}" destId="{D0E50B15-1CD6-4117-B423-D65A50F38DA7}" srcOrd="0" destOrd="0" parTransId="{4D30B929-63B8-4995-90F8-A3BE494B4A77}" sibTransId="{43A66D05-48BC-4E1C-86F8-997096A12987}"/>
    <dgm:cxn modelId="{0C22F7BC-2E31-4DD9-B2F7-FC93F7FA5BE1}" type="presOf" srcId="{ACA58715-8D12-4292-B435-9F1E4398AC26}" destId="{58E74281-39E3-4C9C-BF5D-A553E10C4AEC}" srcOrd="0" destOrd="0" presId="urn:microsoft.com/office/officeart/2005/8/layout/chevron2"/>
    <dgm:cxn modelId="{1B7CACC1-2D14-4D29-ADE4-4A1EB1502171}" type="presOf" srcId="{D0E50B15-1CD6-4117-B423-D65A50F38DA7}" destId="{67DB148C-E805-4DA1-BE2B-620F67ABD829}" srcOrd="0" destOrd="0" presId="urn:microsoft.com/office/officeart/2005/8/layout/chevron2"/>
    <dgm:cxn modelId="{0F629FCB-424D-491C-B7B8-7E802ADACA07}" type="presOf" srcId="{9DCB681B-A449-4B0F-BA50-7457DA02F5A9}" destId="{B2E9252A-9110-47DD-99A9-4B4FFF804121}" srcOrd="0" destOrd="0" presId="urn:microsoft.com/office/officeart/2005/8/layout/chevron2"/>
    <dgm:cxn modelId="{7CCFFED8-1006-491B-81B7-7515844AFCE1}" type="presOf" srcId="{6C8FE3EF-81C4-49AD-A060-D34DDBF4226E}" destId="{DF52BF16-E779-43E4-9F6F-5D21EFEE09DE}" srcOrd="0" destOrd="0" presId="urn:microsoft.com/office/officeart/2005/8/layout/chevron2"/>
    <dgm:cxn modelId="{A8C760F8-FF66-485F-9DBE-9F01FAE07C79}" srcId="{7D65D7C4-3410-4D0F-B36E-554D22197CE6}" destId="{29A1DD6D-8568-44D5-ABCA-FB06CB2BC61C}" srcOrd="3" destOrd="0" parTransId="{41A0DA07-F0A0-4FE2-A89C-EA9BE3F30519}" sibTransId="{0D41B8B3-8476-4DE7-86C2-4AC36B46625A}"/>
    <dgm:cxn modelId="{C8428940-DD08-4D5E-80C6-D2CAC18C2007}" type="presParOf" srcId="{5FBAFC0E-7DA1-4306-8A55-11D55F8855FE}" destId="{6A4B5EB3-2B54-461B-8FEB-C23CB7E64CB9}" srcOrd="0" destOrd="0" presId="urn:microsoft.com/office/officeart/2005/8/layout/chevron2"/>
    <dgm:cxn modelId="{D6A252C5-0B97-4A17-9517-CF3003402CB0}" type="presParOf" srcId="{6A4B5EB3-2B54-461B-8FEB-C23CB7E64CB9}" destId="{B2E9252A-9110-47DD-99A9-4B4FFF804121}" srcOrd="0" destOrd="0" presId="urn:microsoft.com/office/officeart/2005/8/layout/chevron2"/>
    <dgm:cxn modelId="{9ED2585C-FF4B-4FE5-B628-219BE93AC13A}" type="presParOf" srcId="{6A4B5EB3-2B54-461B-8FEB-C23CB7E64CB9}" destId="{FA66920B-8472-48DC-9AE9-58BA76ED5B1B}" srcOrd="1" destOrd="0" presId="urn:microsoft.com/office/officeart/2005/8/layout/chevron2"/>
    <dgm:cxn modelId="{05FCFCB5-D1D2-4B5C-8D56-0155363C34FC}" type="presParOf" srcId="{5FBAFC0E-7DA1-4306-8A55-11D55F8855FE}" destId="{B9095857-0666-4452-BA35-D2688619F596}" srcOrd="1" destOrd="0" presId="urn:microsoft.com/office/officeart/2005/8/layout/chevron2"/>
    <dgm:cxn modelId="{8A79E4AD-FE15-4B37-8624-9D29D084A8CF}" type="presParOf" srcId="{5FBAFC0E-7DA1-4306-8A55-11D55F8855FE}" destId="{66B8F29C-7835-4494-9B40-09000E4BD752}" srcOrd="2" destOrd="0" presId="urn:microsoft.com/office/officeart/2005/8/layout/chevron2"/>
    <dgm:cxn modelId="{1498E50F-9331-4B1E-9CCB-EC2E9238D258}" type="presParOf" srcId="{66B8F29C-7835-4494-9B40-09000E4BD752}" destId="{87C122AB-0EA2-40B6-A83C-BF4CF7F7781B}" srcOrd="0" destOrd="0" presId="urn:microsoft.com/office/officeart/2005/8/layout/chevron2"/>
    <dgm:cxn modelId="{FA553150-5607-4004-99AB-146305DE40C6}" type="presParOf" srcId="{66B8F29C-7835-4494-9B40-09000E4BD752}" destId="{67DB148C-E805-4DA1-BE2B-620F67ABD829}" srcOrd="1" destOrd="0" presId="urn:microsoft.com/office/officeart/2005/8/layout/chevron2"/>
    <dgm:cxn modelId="{68B8356D-3A7F-4C0E-B7EA-F7515D76FC9E}" type="presParOf" srcId="{5FBAFC0E-7DA1-4306-8A55-11D55F8855FE}" destId="{F1F9BD5F-FC69-4CEC-8869-2D76DD543E0B}" srcOrd="3" destOrd="0" presId="urn:microsoft.com/office/officeart/2005/8/layout/chevron2"/>
    <dgm:cxn modelId="{4ED80930-D15F-4E90-B05D-0CD31EF74FB2}" type="presParOf" srcId="{5FBAFC0E-7DA1-4306-8A55-11D55F8855FE}" destId="{0E41612E-D025-4971-A820-AE0DF88A2793}" srcOrd="4" destOrd="0" presId="urn:microsoft.com/office/officeart/2005/8/layout/chevron2"/>
    <dgm:cxn modelId="{DC74FE90-E33B-40E7-927C-912588F900BF}" type="presParOf" srcId="{0E41612E-D025-4971-A820-AE0DF88A2793}" destId="{58E74281-39E3-4C9C-BF5D-A553E10C4AEC}" srcOrd="0" destOrd="0" presId="urn:microsoft.com/office/officeart/2005/8/layout/chevron2"/>
    <dgm:cxn modelId="{E19F321A-852E-4FB1-BED1-4CA72BA3CB21}" type="presParOf" srcId="{0E41612E-D025-4971-A820-AE0DF88A2793}" destId="{A3284DF5-C2A4-4426-84F8-E58093051C31}" srcOrd="1" destOrd="0" presId="urn:microsoft.com/office/officeart/2005/8/layout/chevron2"/>
    <dgm:cxn modelId="{65D07DC7-3168-427B-8FF8-8049771EC61E}" type="presParOf" srcId="{5FBAFC0E-7DA1-4306-8A55-11D55F8855FE}" destId="{6C8687AE-1068-4CCC-B816-EC068E7DF847}" srcOrd="5" destOrd="0" presId="urn:microsoft.com/office/officeart/2005/8/layout/chevron2"/>
    <dgm:cxn modelId="{A6C04533-FB10-4836-A697-D44AC1012777}" type="presParOf" srcId="{5FBAFC0E-7DA1-4306-8A55-11D55F8855FE}" destId="{9B240B52-51C1-4F19-891E-82C4708D6F65}" srcOrd="6" destOrd="0" presId="urn:microsoft.com/office/officeart/2005/8/layout/chevron2"/>
    <dgm:cxn modelId="{53ECCF14-6366-4D92-B16D-9EAD89FB29E0}" type="presParOf" srcId="{9B240B52-51C1-4F19-891E-82C4708D6F65}" destId="{DA4376E4-83D8-470B-80C1-56C62DB1AE10}" srcOrd="0" destOrd="0" presId="urn:microsoft.com/office/officeart/2005/8/layout/chevron2"/>
    <dgm:cxn modelId="{951605F6-4815-4073-AA4E-A7E4132BD09E}" type="presParOf" srcId="{9B240B52-51C1-4F19-891E-82C4708D6F65}" destId="{DF52BF16-E779-43E4-9F6F-5D21EFEE09D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9252A-9110-47DD-99A9-4B4FFF804121}">
      <dsp:nvSpPr>
        <dsp:cNvPr id="0" name=""/>
        <dsp:cNvSpPr/>
      </dsp:nvSpPr>
      <dsp:spPr>
        <a:xfrm rot="5400000">
          <a:off x="-189737" y="192607"/>
          <a:ext cx="1264914" cy="88544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36%</a:t>
          </a:r>
        </a:p>
      </dsp:txBody>
      <dsp:txXfrm rot="-5400000">
        <a:off x="0" y="445590"/>
        <a:ext cx="885440" cy="379474"/>
      </dsp:txXfrm>
    </dsp:sp>
    <dsp:sp modelId="{FA66920B-8472-48DC-9AE9-58BA76ED5B1B}">
      <dsp:nvSpPr>
        <dsp:cNvPr id="0" name=""/>
        <dsp:cNvSpPr/>
      </dsp:nvSpPr>
      <dsp:spPr>
        <a:xfrm rot="5400000">
          <a:off x="5518022" y="-4629712"/>
          <a:ext cx="822194" cy="10087359"/>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Six homework assignments</a:t>
          </a:r>
        </a:p>
      </dsp:txBody>
      <dsp:txXfrm rot="-5400000">
        <a:off x="885440" y="43006"/>
        <a:ext cx="10047223" cy="741922"/>
      </dsp:txXfrm>
    </dsp:sp>
    <dsp:sp modelId="{87C122AB-0EA2-40B6-A83C-BF4CF7F7781B}">
      <dsp:nvSpPr>
        <dsp:cNvPr id="0" name=""/>
        <dsp:cNvSpPr/>
      </dsp:nvSpPr>
      <dsp:spPr>
        <a:xfrm rot="5400000">
          <a:off x="-189737" y="1311046"/>
          <a:ext cx="1264914" cy="885440"/>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5%</a:t>
          </a:r>
        </a:p>
      </dsp:txBody>
      <dsp:txXfrm rot="-5400000">
        <a:off x="0" y="1564029"/>
        <a:ext cx="885440" cy="379474"/>
      </dsp:txXfrm>
    </dsp:sp>
    <dsp:sp modelId="{67DB148C-E805-4DA1-BE2B-620F67ABD829}">
      <dsp:nvSpPr>
        <dsp:cNvPr id="0" name=""/>
        <dsp:cNvSpPr/>
      </dsp:nvSpPr>
      <dsp:spPr>
        <a:xfrm rot="5400000">
          <a:off x="5518022" y="-3511272"/>
          <a:ext cx="822194" cy="10087359"/>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Tickets out the door</a:t>
          </a:r>
        </a:p>
      </dsp:txBody>
      <dsp:txXfrm rot="-5400000">
        <a:off x="885440" y="1161446"/>
        <a:ext cx="10047223" cy="741922"/>
      </dsp:txXfrm>
    </dsp:sp>
    <dsp:sp modelId="{58E74281-39E3-4C9C-BF5D-A553E10C4AEC}">
      <dsp:nvSpPr>
        <dsp:cNvPr id="0" name=""/>
        <dsp:cNvSpPr/>
      </dsp:nvSpPr>
      <dsp:spPr>
        <a:xfrm rot="5400000">
          <a:off x="-189737" y="2429486"/>
          <a:ext cx="1264914" cy="885440"/>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45%</a:t>
          </a:r>
        </a:p>
      </dsp:txBody>
      <dsp:txXfrm rot="-5400000">
        <a:off x="0" y="2682469"/>
        <a:ext cx="885440" cy="379474"/>
      </dsp:txXfrm>
    </dsp:sp>
    <dsp:sp modelId="{A3284DF5-C2A4-4426-84F8-E58093051C31}">
      <dsp:nvSpPr>
        <dsp:cNvPr id="0" name=""/>
        <dsp:cNvSpPr/>
      </dsp:nvSpPr>
      <dsp:spPr>
        <a:xfrm rot="5400000">
          <a:off x="5518022" y="-2392833"/>
          <a:ext cx="822194" cy="10087359"/>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Three equally weighted midterm exams</a:t>
          </a:r>
        </a:p>
      </dsp:txBody>
      <dsp:txXfrm rot="-5400000">
        <a:off x="885440" y="2279885"/>
        <a:ext cx="10047223" cy="741922"/>
      </dsp:txXfrm>
    </dsp:sp>
    <dsp:sp modelId="{DA4376E4-83D8-470B-80C1-56C62DB1AE10}">
      <dsp:nvSpPr>
        <dsp:cNvPr id="0" name=""/>
        <dsp:cNvSpPr/>
      </dsp:nvSpPr>
      <dsp:spPr>
        <a:xfrm rot="5400000">
          <a:off x="-189737" y="3547926"/>
          <a:ext cx="1264914" cy="88544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14%</a:t>
          </a:r>
        </a:p>
      </dsp:txBody>
      <dsp:txXfrm rot="-5400000">
        <a:off x="0" y="3800909"/>
        <a:ext cx="885440" cy="379474"/>
      </dsp:txXfrm>
    </dsp:sp>
    <dsp:sp modelId="{DF52BF16-E779-43E4-9F6F-5D21EFEE09DE}">
      <dsp:nvSpPr>
        <dsp:cNvPr id="0" name=""/>
        <dsp:cNvSpPr/>
      </dsp:nvSpPr>
      <dsp:spPr>
        <a:xfrm rot="5400000">
          <a:off x="5518022" y="-1274393"/>
          <a:ext cx="822194" cy="10087359"/>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0040" tIns="28575" rIns="28575" bIns="28575"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t>Final exam</a:t>
          </a:r>
        </a:p>
      </dsp:txBody>
      <dsp:txXfrm rot="-5400000">
        <a:off x="885440" y="3398325"/>
        <a:ext cx="10047223" cy="7419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FE8EF-7E1D-4CC2-BD9F-B1936C0AC818}" type="datetimeFigureOut">
              <a:rPr lang="en-US" smtClean="0"/>
              <a:pPr/>
              <a:t>1/9/2026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068796-915B-4F4F-972A-93A5DBC2787E}" type="slidenum">
              <a:rPr lang="en-US" smtClean="0"/>
              <a:pPr/>
              <a:t>‹#›</a:t>
            </a:fld>
            <a:endParaRPr lang="en-US"/>
          </a:p>
        </p:txBody>
      </p:sp>
    </p:spTree>
    <p:extLst>
      <p:ext uri="{BB962C8B-B14F-4D97-AF65-F5344CB8AC3E}">
        <p14:creationId xmlns:p14="http://schemas.microsoft.com/office/powerpoint/2010/main" val="3370076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68796-915B-4F4F-972A-93A5DBC2787E}" type="slidenum">
              <a:rPr lang="en-US" smtClean="0"/>
              <a:pPr/>
              <a:t>3</a:t>
            </a:fld>
            <a:endParaRPr lang="en-US"/>
          </a:p>
        </p:txBody>
      </p:sp>
    </p:spTree>
    <p:extLst>
      <p:ext uri="{BB962C8B-B14F-4D97-AF65-F5344CB8AC3E}">
        <p14:creationId xmlns:p14="http://schemas.microsoft.com/office/powerpoint/2010/main" val="61531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FAA</a:t>
            </a:r>
            <a:r>
              <a:rPr lang="en-US" baseline="0" dirty="0"/>
              <a:t> Game</a:t>
            </a:r>
            <a:endParaRPr lang="en-US" dirty="0"/>
          </a:p>
        </p:txBody>
      </p:sp>
      <p:sp>
        <p:nvSpPr>
          <p:cNvPr id="4" name="Slide Number Placeholder 3"/>
          <p:cNvSpPr>
            <a:spLocks noGrp="1"/>
          </p:cNvSpPr>
          <p:nvPr>
            <p:ph type="sldNum" sz="quarter" idx="10"/>
          </p:nvPr>
        </p:nvSpPr>
        <p:spPr/>
        <p:txBody>
          <a:bodyPr/>
          <a:lstStyle/>
          <a:p>
            <a:fld id="{31068796-915B-4F4F-972A-93A5DBC2787E}" type="slidenum">
              <a:rPr lang="en-US" smtClean="0"/>
              <a:pPr/>
              <a:t>4</a:t>
            </a:fld>
            <a:endParaRPr lang="en-US"/>
          </a:p>
        </p:txBody>
      </p:sp>
    </p:spTree>
    <p:extLst>
      <p:ext uri="{BB962C8B-B14F-4D97-AF65-F5344CB8AC3E}">
        <p14:creationId xmlns:p14="http://schemas.microsoft.com/office/powerpoint/2010/main" val="357703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8A57E976-8075-4937-B12C-3CC32E54B430}"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B3FC0-58E1-4035-BA6F-4BC11C5567AF}" type="slidenum">
              <a:rPr lang="en-US" smtClean="0"/>
              <a:pPr/>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A57E976-8075-4937-B12C-3CC32E54B430}"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A57E976-8075-4937-B12C-3CC32E54B430}" type="datetimeFigureOut">
              <a:rPr lang="en-US" smtClean="0"/>
              <a:pPr/>
              <a:t>1/9/2026</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A57E976-8075-4937-B12C-3CC32E54B430}"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A57E976-8075-4937-B12C-3CC32E54B430}"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7B3FC0-58E1-4035-BA6F-4BC11C5567A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57E976-8075-4937-B12C-3CC32E54B430}"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A57E976-8075-4937-B12C-3CC32E54B430}" type="datetimeFigureOut">
              <a:rPr lang="en-US" smtClean="0"/>
              <a:pPr/>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A57E976-8075-4937-B12C-3CC32E54B430}" type="datetimeFigureOut">
              <a:rPr lang="en-US" smtClean="0"/>
              <a:pPr/>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7E976-8075-4937-B12C-3CC32E54B430}" type="datetimeFigureOut">
              <a:rPr lang="en-US" smtClean="0"/>
              <a:pPr/>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7B3FC0-58E1-4035-BA6F-4BC11C5567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A57E976-8075-4937-B12C-3CC32E54B430}"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7B3FC0-58E1-4035-BA6F-4BC11C5567AF}" type="slidenum">
              <a:rPr lang="en-US" smtClean="0"/>
              <a:pPr/>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8A57E976-8075-4937-B12C-3CC32E54B430}" type="datetimeFigureOut">
              <a:rPr lang="en-US" smtClean="0"/>
              <a:pPr/>
              <a:t>1/9/2026</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DF7B3FC0-58E1-4035-BA6F-4BC11C5567A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A57E976-8075-4937-B12C-3CC32E54B430}" type="datetimeFigureOut">
              <a:rPr lang="en-US" smtClean="0"/>
              <a:pPr/>
              <a:t>1/9/2026</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F7B3FC0-58E1-4035-BA6F-4BC11C5567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otterbein.edu/ods" TargetMode="External"/><Relationship Id="rId2" Type="http://schemas.openxmlformats.org/officeDocument/2006/relationships/hyperlink" Target="mailto:DisabilityServices@otterbein.ed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 2230</a:t>
            </a:r>
          </a:p>
        </p:txBody>
      </p:sp>
      <p:sp>
        <p:nvSpPr>
          <p:cNvPr id="3" name="Subtitle 2"/>
          <p:cNvSpPr>
            <a:spLocks noGrp="1"/>
          </p:cNvSpPr>
          <p:nvPr>
            <p:ph type="subTitle" idx="1"/>
          </p:nvPr>
        </p:nvSpPr>
        <p:spPr/>
        <p:txBody>
          <a:bodyPr/>
          <a:lstStyle/>
          <a:p>
            <a:r>
              <a:rPr lang="en-US" dirty="0"/>
              <a:t>Foundations of Computer Science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to be covered</a:t>
            </a:r>
          </a:p>
        </p:txBody>
      </p:sp>
      <p:sp>
        <p:nvSpPr>
          <p:cNvPr id="3" name="Content Placeholder 2"/>
          <p:cNvSpPr>
            <a:spLocks noGrp="1"/>
          </p:cNvSpPr>
          <p:nvPr>
            <p:ph idx="1"/>
          </p:nvPr>
        </p:nvSpPr>
        <p:spPr/>
        <p:txBody>
          <a:bodyPr>
            <a:normAutofit fontScale="85000" lnSpcReduction="20000"/>
          </a:bodyPr>
          <a:lstStyle/>
          <a:p>
            <a:r>
              <a:rPr lang="en-US" dirty="0"/>
              <a:t>Review:</a:t>
            </a:r>
          </a:p>
          <a:p>
            <a:pPr lvl="1"/>
            <a:r>
              <a:rPr lang="en-US" dirty="0"/>
              <a:t>Logic</a:t>
            </a:r>
          </a:p>
          <a:p>
            <a:pPr lvl="1"/>
            <a:r>
              <a:rPr lang="en-US" dirty="0"/>
              <a:t>Proofs</a:t>
            </a:r>
          </a:p>
          <a:p>
            <a:pPr lvl="1"/>
            <a:r>
              <a:rPr lang="en-US" dirty="0"/>
              <a:t>Basic number theory</a:t>
            </a:r>
          </a:p>
          <a:p>
            <a:pPr lvl="1"/>
            <a:r>
              <a:rPr lang="en-US" dirty="0"/>
              <a:t>Set theory</a:t>
            </a:r>
          </a:p>
          <a:p>
            <a:r>
              <a:rPr lang="en-US" dirty="0"/>
              <a:t>Mathematical induction</a:t>
            </a:r>
          </a:p>
          <a:p>
            <a:r>
              <a:rPr lang="en-US" dirty="0"/>
              <a:t>Functions and relations</a:t>
            </a:r>
          </a:p>
          <a:p>
            <a:r>
              <a:rPr lang="en-US" dirty="0"/>
              <a:t>Counting and probability</a:t>
            </a:r>
          </a:p>
          <a:p>
            <a:r>
              <a:rPr lang="en-US" dirty="0"/>
              <a:t>Graphs and trees</a:t>
            </a:r>
          </a:p>
          <a:p>
            <a:r>
              <a:rPr lang="en-US" dirty="0"/>
              <a:t>Regular expressions and finite automata</a:t>
            </a:r>
          </a:p>
          <a:p>
            <a:r>
              <a:rPr lang="en-US" dirty="0"/>
              <a:t>Running time</a:t>
            </a:r>
          </a:p>
          <a:p>
            <a:r>
              <a:rPr lang="en-US" dirty="0"/>
              <a:t>Formal languages and grammars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information</a:t>
            </a:r>
          </a:p>
        </p:txBody>
      </p:sp>
      <p:sp>
        <p:nvSpPr>
          <p:cNvPr id="3" name="Content Placeholder 2"/>
          <p:cNvSpPr>
            <a:spLocks noGrp="1"/>
          </p:cNvSpPr>
          <p:nvPr>
            <p:ph idx="1"/>
          </p:nvPr>
        </p:nvSpPr>
        <p:spPr/>
        <p:txBody>
          <a:bodyPr>
            <a:normAutofit/>
          </a:bodyPr>
          <a:lstStyle/>
          <a:p>
            <a:pPr>
              <a:buNone/>
            </a:pPr>
            <a:r>
              <a:rPr lang="en-US" dirty="0"/>
              <a:t>For more information, visit the webpage: </a:t>
            </a:r>
            <a:r>
              <a:rPr lang="en-US" sz="2400" dirty="0">
                <a:latin typeface="Courier New" pitchFamily="49" charset="0"/>
                <a:cs typeface="Courier New" pitchFamily="49" charset="0"/>
              </a:rPr>
              <a:t>http://faculty.otterbein.edu/wittman1/comp2230</a:t>
            </a:r>
            <a:endParaRPr lang="en-US" sz="2400" dirty="0"/>
          </a:p>
          <a:p>
            <a:endParaRPr lang="en-US" dirty="0"/>
          </a:p>
          <a:p>
            <a:r>
              <a:rPr lang="en-US" dirty="0"/>
              <a:t>The webpage will contain:</a:t>
            </a:r>
          </a:p>
          <a:p>
            <a:pPr lvl="1"/>
            <a:r>
              <a:rPr lang="en-US" dirty="0"/>
              <a:t>The most current schedule</a:t>
            </a:r>
          </a:p>
          <a:p>
            <a:pPr lvl="1"/>
            <a:r>
              <a:rPr lang="en-US" dirty="0"/>
              <a:t>Notes available for download</a:t>
            </a:r>
          </a:p>
          <a:p>
            <a:pPr lvl="1"/>
            <a:r>
              <a:rPr lang="en-US" dirty="0"/>
              <a:t>Reminders about exams </a:t>
            </a:r>
            <a:r>
              <a:rPr lang="en-US"/>
              <a:t>and homework</a:t>
            </a:r>
          </a:p>
          <a:p>
            <a:pPr lvl="1"/>
            <a:r>
              <a:rPr lang="en-US"/>
              <a:t>Detailed </a:t>
            </a:r>
            <a:r>
              <a:rPr lang="en-US" dirty="0"/>
              <a:t>policies and guidelines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Homework</a:t>
            </a:r>
          </a:p>
        </p:txBody>
      </p:sp>
      <p:sp>
        <p:nvSpPr>
          <p:cNvPr id="2" name="Text Placeholder 1"/>
          <p:cNvSpPr>
            <a:spLocks noGrp="1"/>
          </p:cNvSpPr>
          <p:nvPr>
            <p:ph type="body" idx="1"/>
          </p:nvPr>
        </p:nvSpPr>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Six </a:t>
            </a:r>
            <a:r>
              <a:rPr lang="en-US" dirty="0"/>
              <a:t>homework assignments</a:t>
            </a:r>
          </a:p>
        </p:txBody>
      </p:sp>
      <p:sp>
        <p:nvSpPr>
          <p:cNvPr id="5" name="Content Placeholder 4"/>
          <p:cNvSpPr>
            <a:spLocks noGrp="1"/>
          </p:cNvSpPr>
          <p:nvPr>
            <p:ph idx="1"/>
          </p:nvPr>
        </p:nvSpPr>
        <p:spPr/>
        <p:txBody>
          <a:bodyPr>
            <a:normAutofit/>
          </a:bodyPr>
          <a:lstStyle/>
          <a:p>
            <a:r>
              <a:rPr lang="en-US" dirty="0"/>
              <a:t>36% of your grade will be six equally weighted homework assignments</a:t>
            </a:r>
          </a:p>
          <a:p>
            <a:r>
              <a:rPr lang="en-US" dirty="0"/>
              <a:t>Each will focus on a different set of topics from the course</a:t>
            </a:r>
          </a:p>
          <a:p>
            <a:r>
              <a:rPr lang="en-US" dirty="0"/>
              <a:t>All homework is to be done individually</a:t>
            </a:r>
          </a:p>
          <a:p>
            <a:r>
              <a:rPr lang="en-US" dirty="0"/>
              <a:t>I am available for assistance during office hours and through e-mail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in homework</a:t>
            </a:r>
          </a:p>
        </p:txBody>
      </p:sp>
      <p:sp>
        <p:nvSpPr>
          <p:cNvPr id="3" name="Content Placeholder 2"/>
          <p:cNvSpPr>
            <a:spLocks noGrp="1"/>
          </p:cNvSpPr>
          <p:nvPr>
            <p:ph idx="1"/>
          </p:nvPr>
        </p:nvSpPr>
        <p:spPr/>
        <p:txBody>
          <a:bodyPr>
            <a:normAutofit/>
          </a:bodyPr>
          <a:lstStyle/>
          <a:p>
            <a:r>
              <a:rPr lang="en-US" dirty="0"/>
              <a:t>Homework assignments must be turned in by uploading them to Brightspace </a:t>
            </a:r>
            <a:r>
              <a:rPr lang="en-US" b="1" dirty="0"/>
              <a:t>before</a:t>
            </a:r>
            <a:r>
              <a:rPr lang="en-US" dirty="0"/>
              <a:t> the deadline</a:t>
            </a:r>
          </a:p>
          <a:p>
            <a:r>
              <a:rPr lang="en-US" dirty="0"/>
              <a:t>Late homework will not be accepted</a:t>
            </a:r>
          </a:p>
          <a:p>
            <a:r>
              <a:rPr lang="en-US" dirty="0"/>
              <a:t>Paper copies of homework will not be accepted</a:t>
            </a:r>
          </a:p>
          <a:p>
            <a:r>
              <a:rPr lang="en-US" dirty="0"/>
              <a:t>Each homework done in </a:t>
            </a:r>
            <a:r>
              <a:rPr lang="en-US" dirty="0" err="1"/>
              <a:t>LaTeX</a:t>
            </a:r>
            <a:r>
              <a:rPr lang="en-US" dirty="0"/>
              <a:t> will earn 0.75% extra credit toward the </a:t>
            </a:r>
            <a:r>
              <a:rPr lang="en-US" b="1" dirty="0"/>
              <a:t>final semester grade</a:t>
            </a:r>
          </a:p>
          <a:p>
            <a:r>
              <a:rPr lang="en-US" dirty="0"/>
              <a:t>Doing every homework in LaTeX will raise your final grade by 4.5% (almost half a letter grade)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Tickets Out the Door</a:t>
            </a:r>
          </a:p>
        </p:txBody>
      </p:sp>
      <p:sp>
        <p:nvSpPr>
          <p:cNvPr id="2" name="Text Placeholder 1"/>
          <p:cNvSpPr>
            <a:spLocks noGrp="1"/>
          </p:cNvSpPr>
          <p:nvPr>
            <p:ph type="body" idx="1"/>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Tickets out the door</a:t>
            </a:r>
          </a:p>
        </p:txBody>
      </p:sp>
      <p:sp>
        <p:nvSpPr>
          <p:cNvPr id="5" name="Content Placeholder 4"/>
          <p:cNvSpPr>
            <a:spLocks noGrp="1"/>
          </p:cNvSpPr>
          <p:nvPr>
            <p:ph idx="1"/>
          </p:nvPr>
        </p:nvSpPr>
        <p:spPr/>
        <p:txBody>
          <a:bodyPr>
            <a:normAutofit/>
          </a:bodyPr>
          <a:lstStyle/>
          <a:p>
            <a:r>
              <a:rPr lang="en-US" dirty="0"/>
              <a:t>5% of your grade will be tickets out the door</a:t>
            </a:r>
          </a:p>
          <a:p>
            <a:r>
              <a:rPr lang="en-US" dirty="0"/>
              <a:t>These tickets will be based on material covered in the previous one or two lectures</a:t>
            </a:r>
          </a:p>
          <a:p>
            <a:r>
              <a:rPr lang="en-US" dirty="0"/>
              <a:t>They will be graded leniently</a:t>
            </a:r>
          </a:p>
          <a:p>
            <a:r>
              <a:rPr lang="en-US" dirty="0"/>
              <a:t>They are useful for these reasons:</a:t>
            </a:r>
          </a:p>
          <a:p>
            <a:pPr marL="969264" lvl="1" indent="-514350">
              <a:buFont typeface="+mj-lt"/>
              <a:buAutoNum type="arabicPeriod"/>
            </a:pPr>
            <a:r>
              <a:rPr lang="en-US" dirty="0"/>
              <a:t>Informing me of your understanding</a:t>
            </a:r>
          </a:p>
          <a:p>
            <a:pPr marL="969264" lvl="1" indent="-514350">
              <a:buFont typeface="+mj-lt"/>
              <a:buAutoNum type="arabicPeriod"/>
            </a:pPr>
            <a:r>
              <a:rPr lang="en-US" dirty="0"/>
              <a:t>Feedback to you about your understanding</a:t>
            </a:r>
          </a:p>
          <a:p>
            <a:pPr marL="969264" lvl="1" indent="-514350">
              <a:buFont typeface="+mj-lt"/>
              <a:buAutoNum type="arabicPeriod"/>
            </a:pPr>
            <a:r>
              <a:rPr lang="en-US" dirty="0"/>
              <a:t>Easy points for you</a:t>
            </a:r>
          </a:p>
          <a:p>
            <a:pPr marL="969264" lvl="1" indent="-514350">
              <a:buFont typeface="+mj-lt"/>
              <a:buAutoNum type="arabicPeriod"/>
            </a:pPr>
            <a:r>
              <a:rPr lang="en-US" dirty="0"/>
              <a:t>Attendance</a:t>
            </a:r>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Exams</a:t>
            </a:r>
          </a:p>
        </p:txBody>
      </p:sp>
      <p:sp>
        <p:nvSpPr>
          <p:cNvPr id="2" name="Text Placeholder 1"/>
          <p:cNvSpPr>
            <a:spLocks noGrp="1"/>
          </p:cNvSpPr>
          <p:nvPr>
            <p:ph type="body" idx="1"/>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Exams</a:t>
            </a:r>
          </a:p>
        </p:txBody>
      </p:sp>
      <p:sp>
        <p:nvSpPr>
          <p:cNvPr id="5" name="Content Placeholder 4"/>
          <p:cNvSpPr>
            <a:spLocks noGrp="1"/>
          </p:cNvSpPr>
          <p:nvPr>
            <p:ph idx="1"/>
          </p:nvPr>
        </p:nvSpPr>
        <p:spPr/>
        <p:txBody>
          <a:bodyPr>
            <a:normAutofit/>
          </a:bodyPr>
          <a:lstStyle/>
          <a:p>
            <a:r>
              <a:rPr lang="en-US" dirty="0"/>
              <a:t>There will be three equally weighted in-class exams totaling 45% of your final grade</a:t>
            </a:r>
          </a:p>
          <a:p>
            <a:pPr lvl="1"/>
            <a:r>
              <a:rPr lang="en-US" b="1" dirty="0"/>
              <a:t>Exam 1:</a:t>
            </a:r>
            <a:r>
              <a:rPr lang="en-US" dirty="0"/>
              <a:t>		1/26/2026</a:t>
            </a:r>
          </a:p>
          <a:p>
            <a:pPr lvl="1"/>
            <a:r>
              <a:rPr lang="en-US" b="1" dirty="0"/>
              <a:t>Exam 2:	</a:t>
            </a:r>
            <a:r>
              <a:rPr lang="en-US" dirty="0"/>
              <a:t>	2/23/2026</a:t>
            </a:r>
          </a:p>
          <a:p>
            <a:pPr lvl="1"/>
            <a:r>
              <a:rPr lang="en-US" b="1" dirty="0"/>
              <a:t>Exam 3:	</a:t>
            </a:r>
            <a:r>
              <a:rPr lang="en-US" dirty="0"/>
              <a:t>	3/30/2026</a:t>
            </a:r>
          </a:p>
          <a:p>
            <a:r>
              <a:rPr lang="en-US" dirty="0"/>
              <a:t>The final exam will be worth 14% of your grade</a:t>
            </a:r>
          </a:p>
          <a:p>
            <a:pPr lvl="1"/>
            <a:r>
              <a:rPr lang="en-US" b="1" dirty="0"/>
              <a:t>Final:</a:t>
            </a:r>
            <a:r>
              <a:rPr lang="en-US" dirty="0"/>
              <a:t>			8:00 – 10:00 a.m.</a:t>
            </a:r>
          </a:p>
          <a:p>
            <a:pPr marL="457200" lvl="1" indent="0">
              <a:buNone/>
            </a:pPr>
            <a:r>
              <a:rPr lang="en-US" dirty="0"/>
              <a:t>				4/29/2026</a:t>
            </a:r>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Course Schedule</a:t>
            </a:r>
          </a:p>
        </p:txBody>
      </p:sp>
      <p:sp>
        <p:nvSpPr>
          <p:cNvPr id="2" name="Text Placeholder 1"/>
          <p:cNvSpPr>
            <a:spLocks noGrp="1"/>
          </p:cNvSpPr>
          <p:nvPr>
            <p:ph type="body"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am I?</a:t>
            </a:r>
            <a:br>
              <a:rPr lang="en-US" dirty="0"/>
            </a:br>
            <a:r>
              <a:rPr lang="en-US" dirty="0"/>
              <a:t>(for those of you who don't know me already)</a:t>
            </a:r>
          </a:p>
        </p:txBody>
      </p:sp>
      <p:sp>
        <p:nvSpPr>
          <p:cNvPr id="3" name="Content Placeholder 2"/>
          <p:cNvSpPr>
            <a:spLocks noGrp="1"/>
          </p:cNvSpPr>
          <p:nvPr>
            <p:ph idx="1"/>
          </p:nvPr>
        </p:nvSpPr>
        <p:spPr/>
        <p:txBody>
          <a:bodyPr>
            <a:normAutofit fontScale="92500" lnSpcReduction="20000"/>
          </a:bodyPr>
          <a:lstStyle/>
          <a:p>
            <a:r>
              <a:rPr lang="en-US" dirty="0"/>
              <a:t>Dr. Barry </a:t>
            </a:r>
            <a:r>
              <a:rPr lang="en-US" dirty="0" err="1"/>
              <a:t>Wittman</a:t>
            </a:r>
            <a:endParaRPr lang="en-US" dirty="0"/>
          </a:p>
          <a:p>
            <a:r>
              <a:rPr lang="en-US" dirty="0">
                <a:solidFill>
                  <a:srgbClr val="FF0000"/>
                </a:solidFill>
              </a:rPr>
              <a:t>Not Dr. Barry Whitman</a:t>
            </a:r>
          </a:p>
          <a:p>
            <a:r>
              <a:rPr lang="en-US" dirty="0"/>
              <a:t>Education:</a:t>
            </a:r>
          </a:p>
          <a:p>
            <a:pPr lvl="1"/>
            <a:r>
              <a:rPr lang="en-US" dirty="0"/>
              <a:t>PhD and MS in Computer Science, Purdue University</a:t>
            </a:r>
          </a:p>
          <a:p>
            <a:pPr lvl="1"/>
            <a:r>
              <a:rPr lang="en-US" dirty="0"/>
              <a:t>BS in Computer Science, Morehouse College</a:t>
            </a:r>
          </a:p>
          <a:p>
            <a:r>
              <a:rPr lang="en-US" dirty="0"/>
              <a:t>Hobbies:</a:t>
            </a:r>
          </a:p>
          <a:p>
            <a:pPr lvl="1"/>
            <a:r>
              <a:rPr lang="en-US" dirty="0"/>
              <a:t>Reading, writing</a:t>
            </a:r>
          </a:p>
          <a:p>
            <a:pPr lvl="1"/>
            <a:r>
              <a:rPr lang="en-US" dirty="0"/>
              <a:t>Enjoying ethnic cuisine</a:t>
            </a:r>
          </a:p>
          <a:p>
            <a:pPr lvl="1"/>
            <a:r>
              <a:rPr lang="en-US" dirty="0" err="1"/>
              <a:t>DJing</a:t>
            </a:r>
            <a:endParaRPr lang="en-US" dirty="0"/>
          </a:p>
          <a:p>
            <a:pPr lvl="1"/>
            <a:r>
              <a:rPr lang="en-US" dirty="0" err="1"/>
              <a:t>Lockpicking</a:t>
            </a:r>
            <a:endParaRPr lang="en-US" dirty="0"/>
          </a:p>
          <a:p>
            <a:pPr lvl="1"/>
            <a:r>
              <a:rPr lang="en-US" dirty="0"/>
              <a:t>Stand-up comedy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Tentative schedule</a:t>
            </a:r>
          </a:p>
        </p:txBody>
      </p:sp>
      <p:graphicFrame>
        <p:nvGraphicFramePr>
          <p:cNvPr id="2" name="Table 1"/>
          <p:cNvGraphicFramePr>
            <a:graphicFrameLocks noGrp="1"/>
          </p:cNvGraphicFramePr>
          <p:nvPr>
            <p:extLst>
              <p:ext uri="{D42A27DB-BD31-4B8C-83A1-F6EECF244321}">
                <p14:modId xmlns:p14="http://schemas.microsoft.com/office/powerpoint/2010/main" val="693599798"/>
              </p:ext>
            </p:extLst>
          </p:nvPr>
        </p:nvGraphicFramePr>
        <p:xfrm>
          <a:off x="0" y="1408176"/>
          <a:ext cx="12192000" cy="5466860"/>
        </p:xfrm>
        <a:graphic>
          <a:graphicData uri="http://schemas.openxmlformats.org/drawingml/2006/table">
            <a:tbl>
              <a:tblPr firstRow="1" firstCol="1" bandRow="1">
                <a:tableStyleId>{5C22544A-7EE6-4342-B048-85BDC9FD1C3A}</a:tableStyleId>
              </a:tblPr>
              <a:tblGrid>
                <a:gridCol w="888801">
                  <a:extLst>
                    <a:ext uri="{9D8B030D-6E8A-4147-A177-3AD203B41FA5}">
                      <a16:colId xmlns:a16="http://schemas.microsoft.com/office/drawing/2014/main" val="3008847727"/>
                    </a:ext>
                  </a:extLst>
                </a:gridCol>
                <a:gridCol w="1854160">
                  <a:extLst>
                    <a:ext uri="{9D8B030D-6E8A-4147-A177-3AD203B41FA5}">
                      <a16:colId xmlns:a16="http://schemas.microsoft.com/office/drawing/2014/main" val="4233324421"/>
                    </a:ext>
                  </a:extLst>
                </a:gridCol>
                <a:gridCol w="4808854">
                  <a:extLst>
                    <a:ext uri="{9D8B030D-6E8A-4147-A177-3AD203B41FA5}">
                      <a16:colId xmlns:a16="http://schemas.microsoft.com/office/drawing/2014/main" val="3491300296"/>
                    </a:ext>
                  </a:extLst>
                </a:gridCol>
                <a:gridCol w="2098192">
                  <a:extLst>
                    <a:ext uri="{9D8B030D-6E8A-4147-A177-3AD203B41FA5}">
                      <a16:colId xmlns:a16="http://schemas.microsoft.com/office/drawing/2014/main" val="2591162242"/>
                    </a:ext>
                  </a:extLst>
                </a:gridCol>
                <a:gridCol w="2541993">
                  <a:extLst>
                    <a:ext uri="{9D8B030D-6E8A-4147-A177-3AD203B41FA5}">
                      <a16:colId xmlns:a16="http://schemas.microsoft.com/office/drawing/2014/main" val="1616066425"/>
                    </a:ext>
                  </a:extLst>
                </a:gridCol>
              </a:tblGrid>
              <a:tr h="321580">
                <a:tc>
                  <a:txBody>
                    <a:bodyPr/>
                    <a:lstStyle/>
                    <a:p>
                      <a:pPr marL="0" marR="0" algn="r">
                        <a:lnSpc>
                          <a:spcPct val="115000"/>
                        </a:lnSpc>
                        <a:spcBef>
                          <a:spcPts val="0"/>
                        </a:spcBef>
                        <a:spcAft>
                          <a:spcPts val="0"/>
                        </a:spcAft>
                      </a:pPr>
                      <a:r>
                        <a:rPr lang="en-US" sz="1500" dirty="0">
                          <a:effectLst/>
                        </a:rPr>
                        <a:t>Week</a:t>
                      </a: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500" dirty="0">
                          <a:effectLst/>
                        </a:rPr>
                        <a:t>Starting</a:t>
                      </a: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500" dirty="0">
                          <a:effectLst/>
                        </a:rPr>
                        <a:t>Topics</a:t>
                      </a: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500" dirty="0">
                          <a:effectLst/>
                        </a:rPr>
                        <a:t>Chapters</a:t>
                      </a: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500" dirty="0">
                          <a:effectLst/>
                        </a:rPr>
                        <a:t>Notes</a:t>
                      </a:r>
                      <a:endParaRPr lang="en-US" sz="15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7648350"/>
                  </a:ext>
                </a:extLst>
              </a:tr>
              <a:tr h="321580">
                <a:tc>
                  <a:txBody>
                    <a:bodyPr/>
                    <a:lstStyle/>
                    <a:p>
                      <a:pPr algn="r" fontAlgn="b"/>
                      <a:r>
                        <a:rPr lang="en-US" sz="1500" u="none" strike="noStrike" dirty="0">
                          <a:effectLst/>
                        </a:rPr>
                        <a:t>1</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01/05/26 </a:t>
                      </a:r>
                    </a:p>
                  </a:txBody>
                  <a:tcPr marL="6350" marR="6350" marT="6350" marB="0" anchor="ctr"/>
                </a:tc>
                <a:tc>
                  <a:txBody>
                    <a:bodyPr/>
                    <a:lstStyle/>
                    <a:p>
                      <a:pPr algn="ctr" fontAlgn="ctr"/>
                      <a:r>
                        <a:rPr lang="en-US" sz="1500" b="0" i="0" u="none" strike="noStrike">
                          <a:solidFill>
                            <a:srgbClr val="000000"/>
                          </a:solidFill>
                          <a:effectLst/>
                          <a:latin typeface="+mn-lt"/>
                        </a:rPr>
                        <a:t>Introduction</a:t>
                      </a:r>
                    </a:p>
                  </a:txBody>
                  <a:tcPr marL="6350" marR="6350" marT="6350" marB="0" anchor="ctr"/>
                </a:tc>
                <a:tc>
                  <a:txBody>
                    <a:bodyPr/>
                    <a:lstStyle/>
                    <a:p>
                      <a:pPr marL="0" marR="0" algn="ctr">
                        <a:lnSpc>
                          <a:spcPct val="115000"/>
                        </a:lnSpc>
                        <a:spcBef>
                          <a:spcPts val="0"/>
                        </a:spcBef>
                        <a:spcAft>
                          <a:spcPts val="0"/>
                        </a:spcAft>
                      </a:pPr>
                      <a:endParaRPr lang="en-US" sz="1500" dirty="0">
                        <a:solidFill>
                          <a:srgbClr val="365F9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n-US" sz="1500">
                        <a:solidFill>
                          <a:srgbClr val="365F91"/>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5941500"/>
                  </a:ext>
                </a:extLst>
              </a:tr>
              <a:tr h="321580">
                <a:tc>
                  <a:txBody>
                    <a:bodyPr/>
                    <a:lstStyle/>
                    <a:p>
                      <a:pPr algn="r" fontAlgn="b"/>
                      <a:r>
                        <a:rPr lang="en-US" sz="1500" u="none" strike="noStrike" dirty="0">
                          <a:effectLst/>
                        </a:rPr>
                        <a:t>2</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01/12/26 </a:t>
                      </a:r>
                    </a:p>
                  </a:txBody>
                  <a:tcPr marL="6350" marR="6350" marT="6350" marB="0" anchor="ctr"/>
                </a:tc>
                <a:tc>
                  <a:txBody>
                    <a:bodyPr/>
                    <a:lstStyle/>
                    <a:p>
                      <a:pPr algn="ctr" fontAlgn="ctr"/>
                      <a:r>
                        <a:rPr lang="en-US" sz="1500" b="0" i="0" u="none" strike="noStrike">
                          <a:solidFill>
                            <a:srgbClr val="000000"/>
                          </a:solidFill>
                          <a:effectLst/>
                          <a:latin typeface="+mn-lt"/>
                        </a:rPr>
                        <a:t>Review of Logic</a:t>
                      </a:r>
                    </a:p>
                  </a:txBody>
                  <a:tcPr marL="6350" marR="6350" marT="6350" marB="0" anchor="ctr"/>
                </a:tc>
                <a:tc>
                  <a:txBody>
                    <a:bodyPr/>
                    <a:lstStyle/>
                    <a:p>
                      <a:pPr algn="ctr" fontAlgn="ctr"/>
                      <a:r>
                        <a:rPr lang="en-US" sz="1500" b="0" i="0" u="none" strike="noStrike">
                          <a:solidFill>
                            <a:srgbClr val="000000"/>
                          </a:solidFill>
                          <a:effectLst/>
                          <a:latin typeface="+mn-lt"/>
                        </a:rPr>
                        <a:t>2 and 3</a:t>
                      </a:r>
                    </a:p>
                  </a:txBody>
                  <a:tcPr marL="6350" marR="6350" marT="6350" marB="0" anchor="ctr"/>
                </a:tc>
                <a:tc>
                  <a:txBody>
                    <a:bodyPr/>
                    <a:lstStyle/>
                    <a:p>
                      <a:pPr marL="0" marR="0" algn="ctr">
                        <a:lnSpc>
                          <a:spcPct val="115000"/>
                        </a:lnSpc>
                        <a:spcBef>
                          <a:spcPts val="0"/>
                        </a:spcBef>
                        <a:spcAft>
                          <a:spcPts val="0"/>
                        </a:spcAft>
                      </a:pP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0774181"/>
                  </a:ext>
                </a:extLst>
              </a:tr>
              <a:tr h="321580">
                <a:tc>
                  <a:txBody>
                    <a:bodyPr/>
                    <a:lstStyle/>
                    <a:p>
                      <a:pPr algn="r" fontAlgn="b"/>
                      <a:r>
                        <a:rPr lang="en-US" sz="1500" u="none" strike="noStrike" dirty="0">
                          <a:effectLst/>
                        </a:rPr>
                        <a:t>3</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01/19/26 </a:t>
                      </a:r>
                    </a:p>
                  </a:txBody>
                  <a:tcPr marL="6350" marR="6350" marT="6350" marB="0" anchor="ctr"/>
                </a:tc>
                <a:tc>
                  <a:txBody>
                    <a:bodyPr/>
                    <a:lstStyle/>
                    <a:p>
                      <a:pPr algn="ctr" fontAlgn="ctr"/>
                      <a:r>
                        <a:rPr lang="en-US" sz="1500" b="0" i="0" u="none" strike="noStrike">
                          <a:solidFill>
                            <a:srgbClr val="000000"/>
                          </a:solidFill>
                          <a:effectLst/>
                          <a:latin typeface="+mn-lt"/>
                        </a:rPr>
                        <a:t>Review of Proofs</a:t>
                      </a:r>
                    </a:p>
                  </a:txBody>
                  <a:tcPr marL="6350" marR="6350" marT="6350" marB="0" anchor="ctr"/>
                </a:tc>
                <a:tc>
                  <a:txBody>
                    <a:bodyPr/>
                    <a:lstStyle/>
                    <a:p>
                      <a:pPr algn="ctr" fontAlgn="ctr"/>
                      <a:r>
                        <a:rPr lang="en-US" sz="1500" b="0" i="0" u="none" strike="noStrike">
                          <a:solidFill>
                            <a:srgbClr val="000000"/>
                          </a:solidFill>
                          <a:effectLst/>
                          <a:latin typeface="+mn-lt"/>
                        </a:rPr>
                        <a:t>4</a:t>
                      </a:r>
                    </a:p>
                  </a:txBody>
                  <a:tcPr marL="6350" marR="6350" marT="635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effectLst/>
                        </a:rPr>
                        <a:t>MLK Day</a:t>
                      </a: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1356058"/>
                  </a:ext>
                </a:extLst>
              </a:tr>
              <a:tr h="321580">
                <a:tc>
                  <a:txBody>
                    <a:bodyPr/>
                    <a:lstStyle/>
                    <a:p>
                      <a:pPr algn="r" fontAlgn="b"/>
                      <a:r>
                        <a:rPr lang="en-US" sz="1500" u="none" strike="noStrike" dirty="0">
                          <a:effectLst/>
                        </a:rPr>
                        <a:t>4</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01/26/26 </a:t>
                      </a:r>
                    </a:p>
                  </a:txBody>
                  <a:tcPr marL="6350" marR="6350" marT="6350" marB="0" anchor="ctr"/>
                </a:tc>
                <a:tc>
                  <a:txBody>
                    <a:bodyPr/>
                    <a:lstStyle/>
                    <a:p>
                      <a:pPr algn="ctr" fontAlgn="ctr"/>
                      <a:r>
                        <a:rPr lang="en-US" sz="1500" b="0" i="0" u="none" strike="noStrike">
                          <a:solidFill>
                            <a:srgbClr val="000000"/>
                          </a:solidFill>
                          <a:effectLst/>
                          <a:latin typeface="+mn-lt"/>
                        </a:rPr>
                        <a:t>Sequences</a:t>
                      </a:r>
                    </a:p>
                  </a:txBody>
                  <a:tcPr marL="6350" marR="6350" marT="6350" marB="0" anchor="ctr"/>
                </a:tc>
                <a:tc>
                  <a:txBody>
                    <a:bodyPr/>
                    <a:lstStyle/>
                    <a:p>
                      <a:pPr algn="ctr" fontAlgn="ctr"/>
                      <a:r>
                        <a:rPr lang="en-US" sz="1500" b="0" i="0" u="none" strike="noStrike">
                          <a:solidFill>
                            <a:srgbClr val="000000"/>
                          </a:solidFill>
                          <a:effectLst/>
                          <a:latin typeface="+mn-lt"/>
                        </a:rPr>
                        <a:t>5</a:t>
                      </a:r>
                    </a:p>
                  </a:txBody>
                  <a:tcPr marL="6350" marR="6350" marT="635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Exam 1 </a:t>
                      </a: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1149071"/>
                  </a:ext>
                </a:extLst>
              </a:tr>
              <a:tr h="321580">
                <a:tc>
                  <a:txBody>
                    <a:bodyPr/>
                    <a:lstStyle/>
                    <a:p>
                      <a:pPr algn="r" fontAlgn="b"/>
                      <a:r>
                        <a:rPr lang="en-US" sz="1500" u="none" strike="noStrike" dirty="0">
                          <a:effectLst/>
                        </a:rPr>
                        <a:t>5</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a:solidFill>
                            <a:srgbClr val="000000"/>
                          </a:solidFill>
                          <a:effectLst/>
                          <a:latin typeface="+mn-lt"/>
                        </a:rPr>
                        <a:t>02/02/26 </a:t>
                      </a:r>
                    </a:p>
                  </a:txBody>
                  <a:tcPr marL="6350" marR="6350" marT="6350" marB="0" anchor="ctr"/>
                </a:tc>
                <a:tc>
                  <a:txBody>
                    <a:bodyPr/>
                    <a:lstStyle/>
                    <a:p>
                      <a:pPr algn="ctr" fontAlgn="ctr"/>
                      <a:r>
                        <a:rPr lang="en-US" sz="1500" b="0" i="0" u="none" strike="noStrike">
                          <a:solidFill>
                            <a:srgbClr val="000000"/>
                          </a:solidFill>
                          <a:effectLst/>
                          <a:latin typeface="+mn-lt"/>
                        </a:rPr>
                        <a:t>Recursion</a:t>
                      </a:r>
                    </a:p>
                  </a:txBody>
                  <a:tcPr marL="6350" marR="6350" marT="6350" marB="0" anchor="ctr"/>
                </a:tc>
                <a:tc>
                  <a:txBody>
                    <a:bodyPr/>
                    <a:lstStyle/>
                    <a:p>
                      <a:pPr algn="ctr" fontAlgn="ctr"/>
                      <a:r>
                        <a:rPr lang="en-US" sz="1500" b="0" i="0" u="none" strike="noStrike">
                          <a:solidFill>
                            <a:srgbClr val="000000"/>
                          </a:solidFill>
                          <a:effectLst/>
                          <a:latin typeface="+mn-lt"/>
                        </a:rPr>
                        <a:t>5</a:t>
                      </a:r>
                    </a:p>
                  </a:txBody>
                  <a:tcPr marL="6350" marR="6350" marT="6350" marB="0" anchor="ctr"/>
                </a:tc>
                <a:tc>
                  <a:txBody>
                    <a:bodyPr/>
                    <a:lstStyle/>
                    <a:p>
                      <a:pPr marL="0" marR="0" algn="ctr">
                        <a:lnSpc>
                          <a:spcPct val="115000"/>
                        </a:lnSpc>
                        <a:spcBef>
                          <a:spcPts val="0"/>
                        </a:spcBef>
                        <a:spcAft>
                          <a:spcPts val="0"/>
                        </a:spcAft>
                      </a:pP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0137869"/>
                  </a:ext>
                </a:extLst>
              </a:tr>
              <a:tr h="321580">
                <a:tc>
                  <a:txBody>
                    <a:bodyPr/>
                    <a:lstStyle/>
                    <a:p>
                      <a:pPr algn="r" fontAlgn="b"/>
                      <a:r>
                        <a:rPr lang="en-US" sz="1500" u="none" strike="noStrike" dirty="0">
                          <a:effectLst/>
                        </a:rPr>
                        <a:t>6</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02/09/26 </a:t>
                      </a:r>
                    </a:p>
                  </a:txBody>
                  <a:tcPr marL="6350" marR="6350" marT="6350" marB="0" anchor="ctr"/>
                </a:tc>
                <a:tc>
                  <a:txBody>
                    <a:bodyPr/>
                    <a:lstStyle/>
                    <a:p>
                      <a:pPr algn="ctr" fontAlgn="ctr"/>
                      <a:r>
                        <a:rPr lang="en-US" sz="1500" b="0" i="0" u="none" strike="noStrike">
                          <a:solidFill>
                            <a:srgbClr val="000000"/>
                          </a:solidFill>
                          <a:effectLst/>
                          <a:latin typeface="+mn-lt"/>
                        </a:rPr>
                        <a:t>Review of Set Theory</a:t>
                      </a:r>
                    </a:p>
                  </a:txBody>
                  <a:tcPr marL="6350" marR="6350" marT="6350" marB="0" anchor="ctr"/>
                </a:tc>
                <a:tc>
                  <a:txBody>
                    <a:bodyPr/>
                    <a:lstStyle/>
                    <a:p>
                      <a:pPr algn="ctr" fontAlgn="ctr"/>
                      <a:r>
                        <a:rPr lang="en-US" sz="1500" b="0" i="0" u="none" strike="noStrike">
                          <a:solidFill>
                            <a:srgbClr val="000000"/>
                          </a:solidFill>
                          <a:effectLst/>
                          <a:latin typeface="+mn-lt"/>
                        </a:rPr>
                        <a:t>6, 7.4</a:t>
                      </a:r>
                    </a:p>
                  </a:txBody>
                  <a:tcPr marL="6350" marR="6350" marT="6350" marB="0" anchor="ctr"/>
                </a:tc>
                <a:tc>
                  <a:txBody>
                    <a:bodyPr/>
                    <a:lstStyle/>
                    <a:p>
                      <a:endParaRPr lang="en-US" sz="1500">
                        <a:solidFill>
                          <a:srgbClr val="365F91"/>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681022"/>
                  </a:ext>
                </a:extLst>
              </a:tr>
              <a:tr h="321580">
                <a:tc>
                  <a:txBody>
                    <a:bodyPr/>
                    <a:lstStyle/>
                    <a:p>
                      <a:pPr algn="r" fontAlgn="b"/>
                      <a:r>
                        <a:rPr lang="en-US" sz="1500" u="none" strike="noStrike" dirty="0">
                          <a:effectLst/>
                        </a:rPr>
                        <a:t>7</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a:solidFill>
                            <a:srgbClr val="000000"/>
                          </a:solidFill>
                          <a:effectLst/>
                          <a:latin typeface="+mn-lt"/>
                        </a:rPr>
                        <a:t>02/16/26 </a:t>
                      </a:r>
                    </a:p>
                  </a:txBody>
                  <a:tcPr marL="6350" marR="6350" marT="6350" marB="0" anchor="ctr"/>
                </a:tc>
                <a:tc>
                  <a:txBody>
                    <a:bodyPr/>
                    <a:lstStyle/>
                    <a:p>
                      <a:pPr algn="ctr" fontAlgn="ctr"/>
                      <a:r>
                        <a:rPr lang="en-US" sz="1500" b="0" i="0" u="none" strike="noStrike">
                          <a:solidFill>
                            <a:srgbClr val="000000"/>
                          </a:solidFill>
                          <a:effectLst/>
                          <a:latin typeface="+mn-lt"/>
                        </a:rPr>
                        <a:t>Relations</a:t>
                      </a:r>
                    </a:p>
                  </a:txBody>
                  <a:tcPr marL="6350" marR="6350" marT="6350" marB="0" anchor="ctr"/>
                </a:tc>
                <a:tc>
                  <a:txBody>
                    <a:bodyPr/>
                    <a:lstStyle/>
                    <a:p>
                      <a:pPr algn="ctr" fontAlgn="ctr"/>
                      <a:r>
                        <a:rPr lang="en-US" sz="1500" b="0" i="0" u="none" strike="noStrike">
                          <a:solidFill>
                            <a:srgbClr val="000000"/>
                          </a:solidFill>
                          <a:effectLst/>
                          <a:latin typeface="+mn-lt"/>
                        </a:rPr>
                        <a:t>8</a:t>
                      </a:r>
                    </a:p>
                  </a:txBody>
                  <a:tcPr marL="6350" marR="6350" marT="6350" marB="0" anchor="ctr"/>
                </a:tc>
                <a:tc>
                  <a:txBody>
                    <a:bodyPr/>
                    <a:lstStyle/>
                    <a:p>
                      <a:endParaRPr lang="en-US" sz="1500">
                        <a:solidFill>
                          <a:srgbClr val="365F91"/>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63288953"/>
                  </a:ext>
                </a:extLst>
              </a:tr>
              <a:tr h="321580">
                <a:tc>
                  <a:txBody>
                    <a:bodyPr/>
                    <a:lstStyle/>
                    <a:p>
                      <a:pPr algn="r" fontAlgn="b"/>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a:solidFill>
                            <a:srgbClr val="000000"/>
                          </a:solidFill>
                          <a:effectLst/>
                          <a:latin typeface="+mn-lt"/>
                        </a:rPr>
                        <a:t>02/23/26 </a:t>
                      </a:r>
                    </a:p>
                  </a:txBody>
                  <a:tcPr marL="6350" marR="6350" marT="6350" marB="0" anchor="ctr"/>
                </a:tc>
                <a:tc>
                  <a:txBody>
                    <a:bodyPr/>
                    <a:lstStyle/>
                    <a:p>
                      <a:pPr algn="ctr" fontAlgn="ctr"/>
                      <a:r>
                        <a:rPr lang="en-US" sz="1500" b="0" i="0" u="none" strike="noStrike">
                          <a:solidFill>
                            <a:srgbClr val="000000"/>
                          </a:solidFill>
                          <a:effectLst/>
                          <a:latin typeface="+mn-lt"/>
                        </a:rPr>
                        <a:t>Counting and probability</a:t>
                      </a:r>
                    </a:p>
                  </a:txBody>
                  <a:tcPr marL="6350" marR="6350" marT="6350" marB="0" anchor="ctr"/>
                </a:tc>
                <a:tc>
                  <a:txBody>
                    <a:bodyPr/>
                    <a:lstStyle/>
                    <a:p>
                      <a:pPr algn="ctr" fontAlgn="ctr"/>
                      <a:r>
                        <a:rPr lang="en-US" sz="1500" b="0" i="0" u="none" strike="noStrike">
                          <a:solidFill>
                            <a:srgbClr val="000000"/>
                          </a:solidFill>
                          <a:effectLst/>
                          <a:latin typeface="+mn-lt"/>
                        </a:rPr>
                        <a:t>9</a:t>
                      </a:r>
                    </a:p>
                  </a:txBody>
                  <a:tcPr marL="6350" marR="6350" marT="6350" marB="0" anchor="ctr"/>
                </a:tc>
                <a:tc>
                  <a:txBody>
                    <a:bodyPr/>
                    <a:lstStyle/>
                    <a:p>
                      <a:pPr marL="0" marR="0" algn="ctr">
                        <a:lnSpc>
                          <a:spcPct val="115000"/>
                        </a:lnSpc>
                        <a:spcBef>
                          <a:spcPts val="0"/>
                        </a:spcBef>
                        <a:spcAft>
                          <a:spcPts val="0"/>
                        </a:spcAft>
                      </a:pPr>
                      <a:r>
                        <a:rPr lang="en-US" sz="1500" dirty="0">
                          <a:effectLst/>
                        </a:rPr>
                        <a:t>Exam 2</a:t>
                      </a: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681327"/>
                  </a:ext>
                </a:extLst>
              </a:tr>
              <a:tr h="321580">
                <a:tc>
                  <a:txBody>
                    <a:bodyPr/>
                    <a:lstStyle/>
                    <a:p>
                      <a:pPr algn="r" fontAlgn="b"/>
                      <a:r>
                        <a:rPr lang="en-US" sz="1500" u="none" strike="noStrike" dirty="0">
                          <a:effectLst/>
                        </a:rPr>
                        <a:t>8</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a:solidFill>
                            <a:srgbClr val="000000"/>
                          </a:solidFill>
                          <a:effectLst/>
                          <a:latin typeface="+mn-lt"/>
                        </a:rPr>
                        <a:t>03/02/26 </a:t>
                      </a:r>
                    </a:p>
                  </a:txBody>
                  <a:tcPr marL="6350" marR="6350" marT="6350" marB="0" anchor="ctr"/>
                </a:tc>
                <a:tc>
                  <a:txBody>
                    <a:bodyPr/>
                    <a:lstStyle/>
                    <a:p>
                      <a:pPr algn="ctr" fontAlgn="ctr"/>
                      <a:r>
                        <a:rPr lang="en-US" sz="1500" b="0" i="0" u="none" strike="noStrike">
                          <a:solidFill>
                            <a:srgbClr val="000000"/>
                          </a:solidFill>
                          <a:effectLst/>
                          <a:latin typeface="+mn-lt"/>
                        </a:rPr>
                        <a:t>Counting and probability continued</a:t>
                      </a:r>
                    </a:p>
                  </a:txBody>
                  <a:tcPr marL="6350" marR="6350" marT="6350" marB="0" anchor="ctr"/>
                </a:tc>
                <a:tc>
                  <a:txBody>
                    <a:bodyPr/>
                    <a:lstStyle/>
                    <a:p>
                      <a:pPr algn="ctr" fontAlgn="ctr"/>
                      <a:r>
                        <a:rPr lang="en-US" sz="1500" b="0" i="0" u="none" strike="noStrike">
                          <a:solidFill>
                            <a:srgbClr val="000000"/>
                          </a:solidFill>
                          <a:effectLst/>
                          <a:latin typeface="+mn-lt"/>
                        </a:rPr>
                        <a:t>9</a:t>
                      </a:r>
                    </a:p>
                  </a:txBody>
                  <a:tcPr marL="6350" marR="6350" marT="6350" marB="0" anchor="ctr"/>
                </a:tc>
                <a:tc>
                  <a:txBody>
                    <a:bodyPr/>
                    <a:lstStyle/>
                    <a:p>
                      <a:endParaRPr lang="en-US" sz="1500" dirty="0">
                        <a:solidFill>
                          <a:srgbClr val="365F91"/>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3395667"/>
                  </a:ext>
                </a:extLst>
              </a:tr>
              <a:tr h="321580">
                <a:tc>
                  <a:txBody>
                    <a:bodyPr/>
                    <a:lstStyle/>
                    <a:p>
                      <a:pPr algn="r" fontAlgn="b"/>
                      <a:r>
                        <a:rPr lang="en-US" sz="1500" u="none" strike="noStrike" dirty="0">
                          <a:effectLst/>
                        </a:rPr>
                        <a:t>9</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03/09/26 </a:t>
                      </a:r>
                    </a:p>
                  </a:txBody>
                  <a:tcPr marL="6350" marR="6350" marT="6350" marB="0" anchor="ctr"/>
                </a:tc>
                <a:tc>
                  <a:txBody>
                    <a:bodyPr/>
                    <a:lstStyle/>
                    <a:p>
                      <a:pPr algn="ctr" fontAlgn="ctr"/>
                      <a:r>
                        <a:rPr lang="en-US" sz="1500" b="0" i="0" u="none" strike="noStrike">
                          <a:solidFill>
                            <a:srgbClr val="000000"/>
                          </a:solidFill>
                          <a:effectLst/>
                          <a:latin typeface="+mn-lt"/>
                        </a:rPr>
                        <a:t>Spring Break</a:t>
                      </a:r>
                    </a:p>
                  </a:txBody>
                  <a:tcPr marL="6350" marR="6350" marT="6350" marB="0" anchor="ctr"/>
                </a:tc>
                <a:tc>
                  <a:txBody>
                    <a:bodyPr/>
                    <a:lstStyle/>
                    <a:p>
                      <a:pPr algn="ctr" fontAlgn="ctr"/>
                      <a:endParaRPr lang="en-US" sz="1500" b="0" i="0" u="none" strike="noStrike">
                        <a:solidFill>
                          <a:srgbClr val="000000"/>
                        </a:solidFill>
                        <a:effectLst/>
                        <a:latin typeface="+mn-lt"/>
                      </a:endParaRPr>
                    </a:p>
                  </a:txBody>
                  <a:tcPr marL="6350" marR="6350" marT="6350" marB="0" anchor="ctr"/>
                </a:tc>
                <a:tc>
                  <a:txBody>
                    <a:bodyPr/>
                    <a:lstStyle/>
                    <a:p>
                      <a:endParaRPr lang="en-US" sz="1500">
                        <a:solidFill>
                          <a:srgbClr val="365F91"/>
                        </a:solidFill>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0951631"/>
                  </a:ext>
                </a:extLst>
              </a:tr>
              <a:tr h="321580">
                <a:tc>
                  <a:txBody>
                    <a:bodyPr/>
                    <a:lstStyle/>
                    <a:p>
                      <a:pPr algn="r" fontAlgn="b"/>
                      <a:r>
                        <a:rPr lang="en-US" sz="1500" u="none" strike="noStrike" dirty="0">
                          <a:effectLst/>
                        </a:rPr>
                        <a:t>10</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a:solidFill>
                            <a:srgbClr val="000000"/>
                          </a:solidFill>
                          <a:effectLst/>
                          <a:latin typeface="+mn-lt"/>
                        </a:rPr>
                        <a:t>03/16/26 </a:t>
                      </a:r>
                    </a:p>
                  </a:txBody>
                  <a:tcPr marL="6350" marR="6350" marT="6350" marB="0" anchor="ctr"/>
                </a:tc>
                <a:tc>
                  <a:txBody>
                    <a:bodyPr/>
                    <a:lstStyle/>
                    <a:p>
                      <a:pPr algn="ctr" fontAlgn="ctr"/>
                      <a:r>
                        <a:rPr lang="en-US" sz="1500" b="0" i="0" u="none" strike="noStrike">
                          <a:solidFill>
                            <a:srgbClr val="000000"/>
                          </a:solidFill>
                          <a:effectLst/>
                          <a:latin typeface="+mn-lt"/>
                        </a:rPr>
                        <a:t>Graphs and trees</a:t>
                      </a:r>
                    </a:p>
                  </a:txBody>
                  <a:tcPr marL="6350" marR="6350" marT="6350" marB="0" anchor="ctr"/>
                </a:tc>
                <a:tc>
                  <a:txBody>
                    <a:bodyPr/>
                    <a:lstStyle/>
                    <a:p>
                      <a:pPr algn="ctr" fontAlgn="ctr"/>
                      <a:r>
                        <a:rPr lang="en-US" sz="1500" b="0" i="0" u="none" strike="noStrike" dirty="0">
                          <a:solidFill>
                            <a:srgbClr val="000000"/>
                          </a:solidFill>
                          <a:effectLst/>
                          <a:latin typeface="+mn-lt"/>
                        </a:rPr>
                        <a:t>10</a:t>
                      </a:r>
                    </a:p>
                  </a:txBody>
                  <a:tcPr marL="6350" marR="6350" marT="6350" marB="0" anchor="ctr"/>
                </a:tc>
                <a:tc>
                  <a:txBody>
                    <a:bodyPr/>
                    <a:lstStyle/>
                    <a:p>
                      <a:pPr marL="0" marR="0" algn="ctr">
                        <a:lnSpc>
                          <a:spcPct val="115000"/>
                        </a:lnSpc>
                        <a:spcBef>
                          <a:spcPts val="0"/>
                        </a:spcBef>
                        <a:spcAft>
                          <a:spcPts val="0"/>
                        </a:spcAft>
                      </a:pPr>
                      <a:r>
                        <a:rPr lang="en-US" sz="1500">
                          <a:effectLst/>
                        </a:rPr>
                        <a:t> </a:t>
                      </a:r>
                      <a:endParaRPr lang="en-US" sz="150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0594080"/>
                  </a:ext>
                </a:extLst>
              </a:tr>
              <a:tr h="321580">
                <a:tc>
                  <a:txBody>
                    <a:bodyPr/>
                    <a:lstStyle/>
                    <a:p>
                      <a:pPr algn="r" fontAlgn="b"/>
                      <a:r>
                        <a:rPr lang="en-US" sz="1500" u="none" strike="noStrike" dirty="0">
                          <a:effectLst/>
                        </a:rPr>
                        <a:t>11</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03/23/26 </a:t>
                      </a:r>
                    </a:p>
                  </a:txBody>
                  <a:tcPr marL="6350" marR="6350" marT="6350" marB="0" anchor="ctr"/>
                </a:tc>
                <a:tc>
                  <a:txBody>
                    <a:bodyPr/>
                    <a:lstStyle/>
                    <a:p>
                      <a:pPr algn="ctr" fontAlgn="ctr"/>
                      <a:r>
                        <a:rPr lang="en-US" sz="1500" b="0" i="0" u="none" strike="noStrike">
                          <a:solidFill>
                            <a:srgbClr val="000000"/>
                          </a:solidFill>
                          <a:effectLst/>
                          <a:latin typeface="+mn-lt"/>
                        </a:rPr>
                        <a:t>Running time</a:t>
                      </a:r>
                    </a:p>
                  </a:txBody>
                  <a:tcPr marL="6350" marR="6350" marT="6350" marB="0" anchor="ctr"/>
                </a:tc>
                <a:tc>
                  <a:txBody>
                    <a:bodyPr/>
                    <a:lstStyle/>
                    <a:p>
                      <a:pPr algn="ctr" fontAlgn="ctr"/>
                      <a:r>
                        <a:rPr lang="en-US" sz="1500" b="0" i="0" u="none" strike="noStrike">
                          <a:solidFill>
                            <a:srgbClr val="000000"/>
                          </a:solidFill>
                          <a:effectLst/>
                          <a:latin typeface="+mn-lt"/>
                        </a:rPr>
                        <a:t>10 and 11</a:t>
                      </a:r>
                    </a:p>
                  </a:txBody>
                  <a:tcPr marL="6350" marR="6350" marT="6350" marB="0" anchor="ctr"/>
                </a:tc>
                <a:tc>
                  <a:txBody>
                    <a:bodyPr/>
                    <a:lstStyle/>
                    <a:p>
                      <a:pPr marL="0" marR="0" algn="ctr">
                        <a:lnSpc>
                          <a:spcPct val="115000"/>
                        </a:lnSpc>
                        <a:spcBef>
                          <a:spcPts val="0"/>
                        </a:spcBef>
                        <a:spcAft>
                          <a:spcPts val="0"/>
                        </a:spcAft>
                      </a:pP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9314775"/>
                  </a:ext>
                </a:extLst>
              </a:tr>
              <a:tr h="321580">
                <a:tc>
                  <a:txBody>
                    <a:bodyPr/>
                    <a:lstStyle/>
                    <a:p>
                      <a:pPr algn="r" fontAlgn="b"/>
                      <a:r>
                        <a:rPr lang="en-US" sz="1500" u="none" strike="noStrike" dirty="0">
                          <a:effectLst/>
                        </a:rPr>
                        <a:t>12</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a:solidFill>
                            <a:srgbClr val="000000"/>
                          </a:solidFill>
                          <a:effectLst/>
                          <a:latin typeface="+mn-lt"/>
                        </a:rPr>
                        <a:t>03/30/26 </a:t>
                      </a:r>
                    </a:p>
                  </a:txBody>
                  <a:tcPr marL="6350" marR="6350" marT="6350" marB="0" anchor="ctr"/>
                </a:tc>
                <a:tc>
                  <a:txBody>
                    <a:bodyPr/>
                    <a:lstStyle/>
                    <a:p>
                      <a:pPr algn="ctr" fontAlgn="ctr"/>
                      <a:r>
                        <a:rPr lang="en-US" sz="1500" b="0" i="0" u="none" strike="noStrike">
                          <a:solidFill>
                            <a:srgbClr val="000000"/>
                          </a:solidFill>
                          <a:effectLst/>
                          <a:latin typeface="+mn-lt"/>
                        </a:rPr>
                        <a:t>Regular languages</a:t>
                      </a:r>
                    </a:p>
                  </a:txBody>
                  <a:tcPr marL="6350" marR="6350" marT="6350" marB="0" anchor="ctr"/>
                </a:tc>
                <a:tc>
                  <a:txBody>
                    <a:bodyPr/>
                    <a:lstStyle/>
                    <a:p>
                      <a:pPr algn="ctr" fontAlgn="ctr"/>
                      <a:r>
                        <a:rPr lang="en-US" sz="1500" b="0" i="0" u="none" strike="noStrike">
                          <a:solidFill>
                            <a:srgbClr val="000000"/>
                          </a:solidFill>
                          <a:effectLst/>
                          <a:latin typeface="+mn-lt"/>
                        </a:rPr>
                        <a:t>11 and 12</a:t>
                      </a:r>
                    </a:p>
                  </a:txBody>
                  <a:tcPr marL="6350" marR="6350" marT="635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500" dirty="0">
                          <a:effectLst/>
                        </a:rPr>
                        <a:t> Good Friday, Exam 3</a:t>
                      </a: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0576383"/>
                  </a:ext>
                </a:extLst>
              </a:tr>
              <a:tr h="321580">
                <a:tc>
                  <a:txBody>
                    <a:bodyPr/>
                    <a:lstStyle/>
                    <a:p>
                      <a:pPr algn="r" fontAlgn="b"/>
                      <a:r>
                        <a:rPr lang="en-US" sz="1500" u="none" strike="noStrike" dirty="0">
                          <a:effectLst/>
                        </a:rPr>
                        <a:t>13</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04/06/26 </a:t>
                      </a:r>
                    </a:p>
                  </a:txBody>
                  <a:tcPr marL="6350" marR="6350" marT="6350" marB="0" anchor="ctr"/>
                </a:tc>
                <a:tc>
                  <a:txBody>
                    <a:bodyPr/>
                    <a:lstStyle/>
                    <a:p>
                      <a:pPr algn="ctr" fontAlgn="ctr"/>
                      <a:r>
                        <a:rPr lang="en-US" sz="1500" b="0" i="0" u="none" strike="noStrike">
                          <a:solidFill>
                            <a:srgbClr val="000000"/>
                          </a:solidFill>
                          <a:effectLst/>
                          <a:latin typeface="+mn-lt"/>
                        </a:rPr>
                        <a:t>Higher level languages</a:t>
                      </a:r>
                    </a:p>
                  </a:txBody>
                  <a:tcPr marL="6350" marR="6350" marT="6350" marB="0" anchor="ctr"/>
                </a:tc>
                <a:tc>
                  <a:txBody>
                    <a:bodyPr/>
                    <a:lstStyle/>
                    <a:p>
                      <a:pPr algn="ctr" fontAlgn="ctr"/>
                      <a:r>
                        <a:rPr lang="en-US" sz="1500" b="0" i="0" u="none" strike="noStrike">
                          <a:solidFill>
                            <a:srgbClr val="000000"/>
                          </a:solidFill>
                          <a:effectLst/>
                          <a:latin typeface="+mn-lt"/>
                        </a:rPr>
                        <a:t>12</a:t>
                      </a:r>
                    </a:p>
                  </a:txBody>
                  <a:tcPr marL="6350" marR="6350" marT="6350" marB="0" anchor="ctr"/>
                </a:tc>
                <a:tc>
                  <a:txBody>
                    <a:bodyPr/>
                    <a:lstStyle/>
                    <a:p>
                      <a:pPr marL="0" marR="0" algn="ctr">
                        <a:lnSpc>
                          <a:spcPct val="115000"/>
                        </a:lnSpc>
                        <a:spcBef>
                          <a:spcPts val="0"/>
                        </a:spcBef>
                        <a:spcAft>
                          <a:spcPts val="0"/>
                        </a:spcAft>
                      </a:pP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6306247"/>
                  </a:ext>
                </a:extLst>
              </a:tr>
              <a:tr h="321580">
                <a:tc>
                  <a:txBody>
                    <a:bodyPr/>
                    <a:lstStyle/>
                    <a:p>
                      <a:pPr algn="r" fontAlgn="b"/>
                      <a:r>
                        <a:rPr lang="en-US" sz="1500" u="none" strike="noStrike" dirty="0">
                          <a:effectLst/>
                        </a:rPr>
                        <a:t>14</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04/13/26 </a:t>
                      </a:r>
                    </a:p>
                  </a:txBody>
                  <a:tcPr marL="6350" marR="6350" marT="6350" marB="0" anchor="ctr"/>
                </a:tc>
                <a:tc>
                  <a:txBody>
                    <a:bodyPr/>
                    <a:lstStyle/>
                    <a:p>
                      <a:pPr algn="ctr" fontAlgn="ctr"/>
                      <a:r>
                        <a:rPr lang="en-US" sz="1500" b="0" i="0" u="none" strike="noStrike">
                          <a:solidFill>
                            <a:srgbClr val="000000"/>
                          </a:solidFill>
                          <a:effectLst/>
                          <a:latin typeface="+mn-lt"/>
                        </a:rPr>
                        <a:t>Review</a:t>
                      </a:r>
                    </a:p>
                  </a:txBody>
                  <a:tcPr marL="6350" marR="6350" marT="6350" marB="0" anchor="ctr"/>
                </a:tc>
                <a:tc>
                  <a:txBody>
                    <a:bodyPr/>
                    <a:lstStyle/>
                    <a:p>
                      <a:pPr algn="ctr" fontAlgn="ctr"/>
                      <a:r>
                        <a:rPr lang="en-US" sz="1500" b="0" i="0" u="none" strike="noStrike" dirty="0">
                          <a:solidFill>
                            <a:srgbClr val="000000"/>
                          </a:solidFill>
                          <a:effectLst/>
                          <a:latin typeface="+mn-lt"/>
                        </a:rPr>
                        <a:t>Handouts</a:t>
                      </a:r>
                    </a:p>
                  </a:txBody>
                  <a:tcPr marL="6350" marR="6350" marT="6350" marB="0" anchor="ctr"/>
                </a:tc>
                <a:tc>
                  <a:txBody>
                    <a:bodyPr/>
                    <a:lstStyle/>
                    <a:p>
                      <a:pPr marL="0" marR="0" algn="ctr">
                        <a:lnSpc>
                          <a:spcPct val="115000"/>
                        </a:lnSpc>
                        <a:spcBef>
                          <a:spcPts val="0"/>
                        </a:spcBef>
                        <a:spcAft>
                          <a:spcPts val="0"/>
                        </a:spcAft>
                        <a:tabLst>
                          <a:tab pos="159385" algn="l"/>
                        </a:tabLst>
                      </a:pPr>
                      <a:r>
                        <a:rPr lang="en-US" sz="1500" dirty="0">
                          <a:effectLst/>
                        </a:rPr>
                        <a:t> </a:t>
                      </a: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7352309"/>
                  </a:ext>
                </a:extLst>
              </a:tr>
              <a:tr h="321580">
                <a:tc>
                  <a:txBody>
                    <a:bodyPr/>
                    <a:lstStyle/>
                    <a:p>
                      <a:pPr algn="r" fontAlgn="b"/>
                      <a:r>
                        <a:rPr lang="en-US" sz="1500" u="none" strike="noStrike" dirty="0">
                          <a:effectLst/>
                        </a:rPr>
                        <a:t>15</a:t>
                      </a:r>
                      <a:endParaRPr lang="en-US" sz="1500" b="1" i="0" u="none" strike="noStrike" dirty="0">
                        <a:solidFill>
                          <a:schemeClr val="bg1"/>
                        </a:solidFill>
                        <a:effectLst/>
                        <a:latin typeface="Calibri" panose="020F0502020204030204" pitchFamily="34" charset="0"/>
                      </a:endParaRPr>
                    </a:p>
                  </a:txBody>
                  <a:tcPr anchor="ctr"/>
                </a:tc>
                <a:tc>
                  <a:txBody>
                    <a:bodyPr/>
                    <a:lstStyle/>
                    <a:p>
                      <a:pPr algn="ctr" fontAlgn="ctr"/>
                      <a:r>
                        <a:rPr lang="en-US" sz="1500" b="0" i="0" u="none" strike="noStrike" dirty="0">
                          <a:solidFill>
                            <a:srgbClr val="000000"/>
                          </a:solidFill>
                          <a:effectLst/>
                          <a:latin typeface="+mn-lt"/>
                        </a:rPr>
                        <a:t>04/20/26 </a:t>
                      </a:r>
                    </a:p>
                  </a:txBody>
                  <a:tcPr marL="6350" marR="6350" marT="6350" marB="0" anchor="ctr"/>
                </a:tc>
                <a:tc>
                  <a:txBody>
                    <a:bodyPr/>
                    <a:lstStyle/>
                    <a:p>
                      <a:pPr algn="ctr" fontAlgn="ctr"/>
                      <a:r>
                        <a:rPr lang="en-US" sz="1500" b="0" i="0" u="none" strike="noStrike" dirty="0">
                          <a:solidFill>
                            <a:srgbClr val="000000"/>
                          </a:solidFill>
                          <a:effectLst/>
                          <a:latin typeface="+mn-lt"/>
                        </a:rPr>
                        <a:t>More Review</a:t>
                      </a:r>
                    </a:p>
                  </a:txBody>
                  <a:tcPr marL="6350" marR="6350" marT="6350" marB="0" anchor="ctr"/>
                </a:tc>
                <a:tc>
                  <a:txBody>
                    <a:bodyPr/>
                    <a:lstStyle/>
                    <a:p>
                      <a:pPr marL="0" marR="0" algn="ctr">
                        <a:lnSpc>
                          <a:spcPct val="115000"/>
                        </a:lnSpc>
                        <a:spcBef>
                          <a:spcPts val="0"/>
                        </a:spcBef>
                        <a:spcAft>
                          <a:spcPts val="0"/>
                        </a:spcAft>
                      </a:pPr>
                      <a:r>
                        <a:rPr lang="en-US" sz="1500" dirty="0"/>
                        <a:t>All</a:t>
                      </a: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59385" algn="l"/>
                        </a:tabLst>
                      </a:pPr>
                      <a:endParaRPr lang="en-US" sz="150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666115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Policies</a:t>
            </a:r>
          </a:p>
        </p:txBody>
      </p:sp>
      <p:sp>
        <p:nvSpPr>
          <p:cNvPr id="2" name="Text Placeholder 1"/>
          <p:cNvSpPr>
            <a:spLocks noGrp="1"/>
          </p:cNvSpPr>
          <p:nvPr>
            <p:ph type="body" idx="1"/>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Grading breakdown</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4059284"/>
              </p:ext>
            </p:extLst>
          </p:nvPr>
        </p:nvGraphicFramePr>
        <p:xfrm>
          <a:off x="609600" y="1774827"/>
          <a:ext cx="10972800" cy="4625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scale</a:t>
            </a:r>
          </a:p>
        </p:txBody>
      </p:sp>
      <p:graphicFrame>
        <p:nvGraphicFramePr>
          <p:cNvPr id="5" name="Content Placeholder 3"/>
          <p:cNvGraphicFramePr>
            <a:graphicFrameLocks/>
          </p:cNvGraphicFramePr>
          <p:nvPr>
            <p:extLst>
              <p:ext uri="{D42A27DB-BD31-4B8C-83A1-F6EECF244321}">
                <p14:modId xmlns:p14="http://schemas.microsoft.com/office/powerpoint/2010/main" val="273900862"/>
              </p:ext>
            </p:extLst>
          </p:nvPr>
        </p:nvGraphicFramePr>
        <p:xfrm>
          <a:off x="1143000" y="2286000"/>
          <a:ext cx="9982200" cy="3886200"/>
        </p:xfrm>
        <a:graphic>
          <a:graphicData uri="http://schemas.openxmlformats.org/drawingml/2006/table">
            <a:tbl>
              <a:tblPr bandCol="1">
                <a:effectLst/>
                <a:tableStyleId>{284E427A-3D55-4303-BF80-6455036E1DE7}</a:tableStyleId>
              </a:tblPr>
              <a:tblGrid>
                <a:gridCol w="1165868">
                  <a:extLst>
                    <a:ext uri="{9D8B030D-6E8A-4147-A177-3AD203B41FA5}">
                      <a16:colId xmlns:a16="http://schemas.microsoft.com/office/drawing/2014/main" val="20000"/>
                    </a:ext>
                  </a:extLst>
                </a:gridCol>
                <a:gridCol w="2351899">
                  <a:extLst>
                    <a:ext uri="{9D8B030D-6E8A-4147-A177-3AD203B41FA5}">
                      <a16:colId xmlns:a16="http://schemas.microsoft.com/office/drawing/2014/main" val="20001"/>
                    </a:ext>
                  </a:extLst>
                </a:gridCol>
                <a:gridCol w="1139334">
                  <a:extLst>
                    <a:ext uri="{9D8B030D-6E8A-4147-A177-3AD203B41FA5}">
                      <a16:colId xmlns:a16="http://schemas.microsoft.com/office/drawing/2014/main" val="20002"/>
                    </a:ext>
                  </a:extLst>
                </a:gridCol>
                <a:gridCol w="2035519">
                  <a:extLst>
                    <a:ext uri="{9D8B030D-6E8A-4147-A177-3AD203B41FA5}">
                      <a16:colId xmlns:a16="http://schemas.microsoft.com/office/drawing/2014/main" val="20003"/>
                    </a:ext>
                  </a:extLst>
                </a:gridCol>
                <a:gridCol w="1208319">
                  <a:extLst>
                    <a:ext uri="{9D8B030D-6E8A-4147-A177-3AD203B41FA5}">
                      <a16:colId xmlns:a16="http://schemas.microsoft.com/office/drawing/2014/main" val="20004"/>
                    </a:ext>
                  </a:extLst>
                </a:gridCol>
                <a:gridCol w="2081261">
                  <a:extLst>
                    <a:ext uri="{9D8B030D-6E8A-4147-A177-3AD203B41FA5}">
                      <a16:colId xmlns:a16="http://schemas.microsoft.com/office/drawing/2014/main" val="20005"/>
                    </a:ext>
                  </a:extLst>
                </a:gridCol>
              </a:tblGrid>
              <a:tr h="971550">
                <a:tc>
                  <a:txBody>
                    <a:bodyPr/>
                    <a:lstStyle/>
                    <a:p>
                      <a:pPr marL="0" marR="0" algn="ctr">
                        <a:spcBef>
                          <a:spcPts val="0"/>
                        </a:spcBef>
                        <a:spcAft>
                          <a:spcPts val="0"/>
                        </a:spcAft>
                      </a:pPr>
                      <a:r>
                        <a:rPr lang="en-US" sz="2600" b="1" dirty="0"/>
                        <a:t>A</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93-100</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B-</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80-82</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a:t>D+</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67-69</a:t>
                      </a:r>
                      <a:endParaRPr lang="en-US" sz="2600" b="1" dirty="0">
                        <a:solidFill>
                          <a:srgbClr val="000000"/>
                        </a:solidFill>
                        <a:latin typeface="Calibri"/>
                        <a:ea typeface="Times New Roman"/>
                        <a:cs typeface="Times New Roman"/>
                      </a:endParaRPr>
                    </a:p>
                  </a:txBody>
                  <a:tcPr marL="56066" marR="56066" marT="0" marB="0" anchor="ctr"/>
                </a:tc>
                <a:extLst>
                  <a:ext uri="{0D108BD9-81ED-4DB2-BD59-A6C34878D82A}">
                    <a16:rowId xmlns:a16="http://schemas.microsoft.com/office/drawing/2014/main" val="10000"/>
                  </a:ext>
                </a:extLst>
              </a:tr>
              <a:tr h="971550">
                <a:tc>
                  <a:txBody>
                    <a:bodyPr/>
                    <a:lstStyle/>
                    <a:p>
                      <a:pPr marL="0" marR="0" algn="ctr">
                        <a:spcBef>
                          <a:spcPts val="0"/>
                        </a:spcBef>
                        <a:spcAft>
                          <a:spcPts val="0"/>
                        </a:spcAft>
                      </a:pPr>
                      <a:r>
                        <a:rPr lang="en-US" sz="2600" b="1"/>
                        <a:t>A-</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a:t>90-92</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a:t>C+</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77-79</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D</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60-66</a:t>
                      </a:r>
                      <a:endParaRPr lang="en-US" sz="2600" b="1" dirty="0">
                        <a:solidFill>
                          <a:srgbClr val="000000"/>
                        </a:solidFill>
                        <a:latin typeface="Calibri"/>
                        <a:ea typeface="Times New Roman"/>
                        <a:cs typeface="Times New Roman"/>
                      </a:endParaRPr>
                    </a:p>
                  </a:txBody>
                  <a:tcPr marL="56066" marR="56066" marT="0" marB="0" anchor="ctr"/>
                </a:tc>
                <a:extLst>
                  <a:ext uri="{0D108BD9-81ED-4DB2-BD59-A6C34878D82A}">
                    <a16:rowId xmlns:a16="http://schemas.microsoft.com/office/drawing/2014/main" val="10001"/>
                  </a:ext>
                </a:extLst>
              </a:tr>
              <a:tr h="971550">
                <a:tc>
                  <a:txBody>
                    <a:bodyPr/>
                    <a:lstStyle/>
                    <a:p>
                      <a:pPr marL="0" marR="0" algn="ctr">
                        <a:spcBef>
                          <a:spcPts val="0"/>
                        </a:spcBef>
                        <a:spcAft>
                          <a:spcPts val="0"/>
                        </a:spcAft>
                      </a:pPr>
                      <a:r>
                        <a:rPr lang="en-US" sz="2600" b="1"/>
                        <a:t>B+</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a:t>87-89</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a:t>C</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a:t>73-76</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F</a:t>
                      </a:r>
                      <a:endParaRPr lang="en-US" sz="2600" b="1" dirty="0">
                        <a:solidFill>
                          <a:srgbClr val="000000"/>
                        </a:solidFill>
                        <a:latin typeface="Calibri"/>
                        <a:ea typeface="Times New Roman"/>
                        <a:cs typeface="Times New Roman"/>
                      </a:endParaRPr>
                    </a:p>
                  </a:txBody>
                  <a:tcPr marL="56066" marR="56066" marT="0" marB="0" anchor="ctr">
                    <a:lnB w="6350" cap="flat" cmpd="sng" algn="ctr">
                      <a:solidFill>
                        <a:schemeClr val="accent2"/>
                      </a:solidFill>
                      <a:prstDash val="solid"/>
                      <a:round/>
                      <a:headEnd type="none" w="med" len="med"/>
                      <a:tailEnd type="none" w="med" len="med"/>
                    </a:lnB>
                  </a:tcPr>
                </a:tc>
                <a:tc>
                  <a:txBody>
                    <a:bodyPr/>
                    <a:lstStyle/>
                    <a:p>
                      <a:pPr marL="0" marR="0" algn="ctr">
                        <a:spcBef>
                          <a:spcPts val="0"/>
                        </a:spcBef>
                        <a:spcAft>
                          <a:spcPts val="0"/>
                        </a:spcAft>
                      </a:pPr>
                      <a:r>
                        <a:rPr lang="en-US" sz="2600" b="1" dirty="0"/>
                        <a:t>60-62</a:t>
                      </a:r>
                      <a:endParaRPr lang="en-US" sz="2600" b="1" dirty="0">
                        <a:solidFill>
                          <a:srgbClr val="000000"/>
                        </a:solidFill>
                        <a:latin typeface="Calibri"/>
                        <a:ea typeface="Times New Roman"/>
                        <a:cs typeface="Times New Roman"/>
                      </a:endParaRPr>
                    </a:p>
                  </a:txBody>
                  <a:tcPr marL="56066" marR="56066" marT="0" marB="0" anchor="ctr">
                    <a:lnB w="635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971550">
                <a:tc>
                  <a:txBody>
                    <a:bodyPr/>
                    <a:lstStyle/>
                    <a:p>
                      <a:pPr marL="0" marR="0" algn="ctr">
                        <a:spcBef>
                          <a:spcPts val="0"/>
                        </a:spcBef>
                        <a:spcAft>
                          <a:spcPts val="0"/>
                        </a:spcAft>
                      </a:pPr>
                      <a:r>
                        <a:rPr lang="en-US" sz="2600" b="1"/>
                        <a:t>B</a:t>
                      </a:r>
                      <a:endParaRPr lang="en-US" sz="2600" b="1">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83-86</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C-</a:t>
                      </a:r>
                      <a:endParaRPr lang="en-US" sz="2600" b="1" dirty="0">
                        <a:solidFill>
                          <a:srgbClr val="000000"/>
                        </a:solidFill>
                        <a:latin typeface="Calibri"/>
                        <a:ea typeface="Times New Roman"/>
                        <a:cs typeface="Times New Roman"/>
                      </a:endParaRPr>
                    </a:p>
                  </a:txBody>
                  <a:tcPr marL="56066" marR="56066" marT="0" marB="0" anchor="ctr"/>
                </a:tc>
                <a:tc>
                  <a:txBody>
                    <a:bodyPr/>
                    <a:lstStyle/>
                    <a:p>
                      <a:pPr marL="0" marR="0" algn="ctr">
                        <a:spcBef>
                          <a:spcPts val="0"/>
                        </a:spcBef>
                        <a:spcAft>
                          <a:spcPts val="0"/>
                        </a:spcAft>
                      </a:pPr>
                      <a:r>
                        <a:rPr lang="en-US" sz="2600" b="1" dirty="0"/>
                        <a:t>70-72</a:t>
                      </a:r>
                      <a:endParaRPr lang="en-US" sz="2600" b="1" dirty="0">
                        <a:solidFill>
                          <a:srgbClr val="000000"/>
                        </a:solidFill>
                        <a:latin typeface="Calibri"/>
                        <a:ea typeface="Times New Roman"/>
                        <a:cs typeface="Times New Roman"/>
                      </a:endParaRPr>
                    </a:p>
                  </a:txBody>
                  <a:tcPr marL="56066" marR="56066" marT="0" marB="0" anchor="ctr">
                    <a:lnR w="6350" cap="flat" cmpd="sng" algn="ctr">
                      <a:solidFill>
                        <a:schemeClr val="accent2"/>
                      </a:solidFill>
                      <a:prstDash val="solid"/>
                      <a:round/>
                      <a:headEnd type="none" w="med" len="med"/>
                      <a:tailEnd type="none" w="med" len="med"/>
                    </a:lnR>
                  </a:tcPr>
                </a:tc>
                <a:tc>
                  <a:txBody>
                    <a:bodyPr/>
                    <a:lstStyle/>
                    <a:p>
                      <a:pPr marL="0" marR="0" algn="ctr">
                        <a:spcBef>
                          <a:spcPts val="0"/>
                        </a:spcBef>
                        <a:spcAft>
                          <a:spcPts val="0"/>
                        </a:spcAft>
                      </a:pPr>
                      <a:endParaRPr lang="en-US" sz="2600" b="1" dirty="0">
                        <a:solidFill>
                          <a:srgbClr val="000000"/>
                        </a:solidFill>
                        <a:latin typeface="Calibri"/>
                        <a:ea typeface="Times New Roman"/>
                        <a:cs typeface="Times New Roman"/>
                      </a:endParaRPr>
                    </a:p>
                  </a:txBody>
                  <a:tcPr marL="56066" marR="56066" marT="0" marB="0" anchor="ctr">
                    <a:lnL w="6350" cap="flat" cmpd="sng" algn="ctr">
                      <a:solidFill>
                        <a:schemeClr val="accent2"/>
                      </a:solidFill>
                      <a:prstDash val="solid"/>
                      <a:round/>
                      <a:headEnd type="none" w="med" len="med"/>
                      <a:tailEnd type="none" w="med" len="med"/>
                    </a:lnL>
                    <a:lnR w="6350" cap="rnd" cmpd="sng" algn="ctr">
                      <a:noFill/>
                      <a:prstDash val="solid"/>
                    </a:lnR>
                    <a:lnT w="6350" cap="flat" cmpd="sng" algn="ctr">
                      <a:solidFill>
                        <a:schemeClr val="accent2"/>
                      </a:solidFill>
                      <a:prstDash val="solid"/>
                      <a:round/>
                      <a:headEnd type="none" w="med" len="med"/>
                      <a:tailEnd type="none" w="med" len="med"/>
                    </a:lnT>
                    <a:lnB w="6350" cap="rnd" cmpd="sng" algn="ctr">
                      <a:noFill/>
                      <a:prstDash val="soli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endParaRPr lang="en-US" sz="2600" b="1" dirty="0">
                        <a:solidFill>
                          <a:srgbClr val="000000"/>
                        </a:solidFill>
                        <a:latin typeface="Calibri"/>
                        <a:ea typeface="Times New Roman"/>
                        <a:cs typeface="Times New Roman"/>
                      </a:endParaRPr>
                    </a:p>
                  </a:txBody>
                  <a:tcPr marL="56066" marR="56066" marT="0" marB="0" anchor="ctr">
                    <a:lnL w="6350" cap="rnd" cmpd="sng" algn="ctr">
                      <a:noFill/>
                      <a:prstDash val="solid"/>
                    </a:lnL>
                    <a:lnR w="6350" cap="rnd" cmpd="sng" algn="ctr">
                      <a:noFill/>
                      <a:prstDash val="solid"/>
                    </a:lnR>
                    <a:lnT w="6350" cap="flat" cmpd="sng" algn="ctr">
                      <a:solidFill>
                        <a:schemeClr val="accent2"/>
                      </a:solidFill>
                      <a:prstDash val="solid"/>
                      <a:round/>
                      <a:headEnd type="none" w="med" len="med"/>
                      <a:tailEnd type="none" w="med" len="med"/>
                    </a:lnT>
                    <a:lnB w="6350" cap="rnd" cmpd="sng" algn="ctr">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dishonesty</a:t>
            </a:r>
          </a:p>
        </p:txBody>
      </p:sp>
      <p:sp>
        <p:nvSpPr>
          <p:cNvPr id="3" name="Content Placeholder 2"/>
          <p:cNvSpPr>
            <a:spLocks noGrp="1"/>
          </p:cNvSpPr>
          <p:nvPr>
            <p:ph idx="1"/>
          </p:nvPr>
        </p:nvSpPr>
        <p:spPr/>
        <p:txBody>
          <a:bodyPr>
            <a:normAutofit fontScale="92500" lnSpcReduction="10000"/>
          </a:bodyPr>
          <a:lstStyle/>
          <a:p>
            <a:r>
              <a:rPr lang="en-US" dirty="0"/>
              <a:t>Don't cheat</a:t>
            </a:r>
          </a:p>
          <a:p>
            <a:r>
              <a:rPr lang="en-US" b="1" dirty="0"/>
              <a:t>First offense: </a:t>
            </a:r>
          </a:p>
          <a:p>
            <a:pPr lvl="1"/>
            <a:r>
              <a:rPr lang="en-US" dirty="0"/>
              <a:t>I will try to give you a zero for the assignment, then try to lower your final letter grade for the course by one full grade</a:t>
            </a:r>
          </a:p>
          <a:p>
            <a:r>
              <a:rPr lang="en-US" b="1" dirty="0"/>
              <a:t>Second offense:</a:t>
            </a:r>
          </a:p>
          <a:p>
            <a:pPr lvl="1"/>
            <a:r>
              <a:rPr lang="en-US" dirty="0"/>
              <a:t>I will try to fail you for the course and try to kick you out of Otterbein</a:t>
            </a:r>
          </a:p>
          <a:p>
            <a:r>
              <a:rPr lang="en-US" dirty="0"/>
              <a:t>Refer to the syllabus for the school's policy</a:t>
            </a:r>
          </a:p>
          <a:p>
            <a:r>
              <a:rPr lang="en-US" dirty="0"/>
              <a:t>Ask me if you have questions or concerns</a:t>
            </a:r>
          </a:p>
          <a:p>
            <a:r>
              <a:rPr lang="en-US" b="1" dirty="0"/>
              <a:t>You are not allowed to look at another student's work</a:t>
            </a:r>
          </a:p>
          <a:p>
            <a:r>
              <a:rPr lang="en-US" b="1" dirty="0"/>
              <a:t>Don't use AI tools like </a:t>
            </a:r>
            <a:r>
              <a:rPr lang="en-US" b="1" dirty="0" err="1"/>
              <a:t>ChatGPT</a:t>
            </a:r>
            <a:r>
              <a:rPr lang="en-US" b="1" dirty="0"/>
              <a:t> to do </a:t>
            </a:r>
            <a:r>
              <a:rPr lang="en-US" b="1" i="1" dirty="0"/>
              <a:t>any</a:t>
            </a:r>
            <a:r>
              <a:rPr lang="en-US" b="1" dirty="0"/>
              <a:t> math you turn 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 Services</a:t>
            </a:r>
          </a:p>
        </p:txBody>
      </p:sp>
      <p:sp>
        <p:nvSpPr>
          <p:cNvPr id="3" name="Content Placeholder 2"/>
          <p:cNvSpPr>
            <a:spLocks noGrp="1"/>
          </p:cNvSpPr>
          <p:nvPr>
            <p:ph idx="1"/>
          </p:nvPr>
        </p:nvSpPr>
        <p:spPr/>
        <p:txBody>
          <a:bodyPr>
            <a:normAutofit fontScale="85000" lnSpcReduction="20000"/>
          </a:bodyPr>
          <a:lstStyle/>
          <a:p>
            <a:pPr marL="118872" indent="0">
              <a:buNone/>
            </a:pPr>
            <a:r>
              <a:rPr lang="en-US" dirty="0"/>
              <a:t>The University has a continuing commitment to disability inclusion (e.g., learning disabilities, mental health diagnoses, and chronic or temporary medical conditions). Disability Services (DS) helps to facilitate reasonable accommodations, provides referrals to students interested in exploring a potential diagnosis, and assists students and faculty to minimize barriers for an accessible educational experience. If you need accommodations or guidance, please contact DS at </a:t>
            </a:r>
            <a:r>
              <a:rPr lang="en-US" u="sng" dirty="0">
                <a:hlinkClick r:id="rId2"/>
              </a:rPr>
              <a:t>DisabilityServices@otterbein.edu</a:t>
            </a:r>
            <a:r>
              <a:rPr lang="en-US" dirty="0"/>
              <a:t> as soon as possible or visit </a:t>
            </a:r>
            <a:r>
              <a:rPr lang="en-US" u="sng" dirty="0">
                <a:hlinkClick r:id="rId3"/>
              </a:rPr>
              <a:t>www.otterbein.edu/ods</a:t>
            </a:r>
            <a:r>
              <a:rPr lang="en-US" dirty="0"/>
              <a:t> for more information. While we strive to meet your needs within the parameters of our course requirements and learning objectives, accommodations are not typically retroactive and late requests may not be guaranteed. Please let us know how we can best support you. Your instructor is happy to discuss this privately with you as well.</a:t>
            </a:r>
            <a:endParaRPr lang="en-US" b="1" dirty="0"/>
          </a:p>
        </p:txBody>
      </p:sp>
    </p:spTree>
    <p:extLst>
      <p:ext uri="{BB962C8B-B14F-4D97-AF65-F5344CB8AC3E}">
        <p14:creationId xmlns:p14="http://schemas.microsoft.com/office/powerpoint/2010/main" val="50141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warmup</a:t>
            </a:r>
          </a:p>
        </p:txBody>
      </p:sp>
      <p:sp>
        <p:nvSpPr>
          <p:cNvPr id="3" name="Content Placeholder 2"/>
          <p:cNvSpPr>
            <a:spLocks noGrp="1"/>
          </p:cNvSpPr>
          <p:nvPr>
            <p:ph idx="1"/>
          </p:nvPr>
        </p:nvSpPr>
        <p:spPr/>
        <p:txBody>
          <a:bodyPr>
            <a:normAutofit/>
          </a:bodyPr>
          <a:lstStyle/>
          <a:p>
            <a:r>
              <a:rPr lang="en-US" dirty="0"/>
              <a:t>On a given island, everyone is either a Knight or a Knave</a:t>
            </a:r>
          </a:p>
          <a:p>
            <a:r>
              <a:rPr lang="en-US" dirty="0"/>
              <a:t>Knights always tell the truth, and Knaves always lie</a:t>
            </a:r>
          </a:p>
          <a:p>
            <a:r>
              <a:rPr lang="en-US" dirty="0"/>
              <a:t>Imagine that I meet two inhabitants of this island and ask, "Is either of you a Knight?"</a:t>
            </a:r>
          </a:p>
          <a:p>
            <a:r>
              <a:rPr lang="en-US" dirty="0"/>
              <a:t>Given his response, I know the answer to my question</a:t>
            </a:r>
          </a:p>
          <a:p>
            <a:r>
              <a:rPr lang="en-US" dirty="0"/>
              <a:t>Are the inhabitants in question Knights or Knaves?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Review of Propositional Logic</a:t>
            </a:r>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Combining truth and falsehood</a:t>
            </a:r>
          </a:p>
        </p:txBody>
      </p:sp>
      <p:sp>
        <p:nvSpPr>
          <p:cNvPr id="3" name="Content Placeholder 2"/>
          <p:cNvSpPr>
            <a:spLocks noGrp="1"/>
          </p:cNvSpPr>
          <p:nvPr>
            <p:ph idx="1"/>
          </p:nvPr>
        </p:nvSpPr>
        <p:spPr/>
        <p:txBody>
          <a:bodyPr/>
          <a:lstStyle/>
          <a:p>
            <a:r>
              <a:rPr lang="en-US" dirty="0"/>
              <a:t>Politicians lie.</a:t>
            </a:r>
          </a:p>
          <a:p>
            <a:pPr lvl="1"/>
            <a:r>
              <a:rPr lang="en-US" dirty="0">
                <a:solidFill>
                  <a:srgbClr val="00B050"/>
                </a:solidFill>
              </a:rPr>
              <a:t>True statement!</a:t>
            </a:r>
          </a:p>
          <a:p>
            <a:r>
              <a:rPr lang="en-US" dirty="0"/>
              <a:t>Cast iron sinks.</a:t>
            </a:r>
          </a:p>
          <a:p>
            <a:pPr lvl="1"/>
            <a:r>
              <a:rPr lang="en-US" dirty="0">
                <a:solidFill>
                  <a:srgbClr val="00B050"/>
                </a:solidFill>
              </a:rPr>
              <a:t>True statement!</a:t>
            </a:r>
          </a:p>
          <a:p>
            <a:r>
              <a:rPr lang="en-US" dirty="0"/>
              <a:t>Politicians lie in cast iron sinks.</a:t>
            </a:r>
          </a:p>
          <a:p>
            <a:pPr lvl="1"/>
            <a:r>
              <a:rPr lang="en-US" dirty="0">
                <a:solidFill>
                  <a:srgbClr val="FF0000"/>
                </a:solidFill>
              </a:rPr>
              <a:t>Absurd statement!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Propositional logic</a:t>
            </a:r>
          </a:p>
        </p:txBody>
      </p:sp>
      <p:sp>
        <p:nvSpPr>
          <p:cNvPr id="3" name="Content Placeholder 2"/>
          <p:cNvSpPr>
            <a:spLocks noGrp="1"/>
          </p:cNvSpPr>
          <p:nvPr>
            <p:ph idx="1"/>
          </p:nvPr>
        </p:nvSpPr>
        <p:spPr/>
        <p:txBody>
          <a:bodyPr/>
          <a:lstStyle/>
          <a:p>
            <a:r>
              <a:rPr lang="en-US" dirty="0"/>
              <a:t>Propositional logic is the logic that governs </a:t>
            </a:r>
            <a:r>
              <a:rPr lang="en-US" b="1" dirty="0"/>
              <a:t>statements</a:t>
            </a:r>
            <a:r>
              <a:rPr lang="en-US" dirty="0"/>
              <a:t> </a:t>
            </a:r>
          </a:p>
          <a:p>
            <a:r>
              <a:rPr lang="en-US" dirty="0"/>
              <a:t>A statement is either </a:t>
            </a:r>
            <a:r>
              <a:rPr lang="en-US" b="1" dirty="0">
                <a:solidFill>
                  <a:srgbClr val="00B050"/>
                </a:solidFill>
              </a:rPr>
              <a:t>true</a:t>
            </a:r>
            <a:r>
              <a:rPr lang="en-US" dirty="0"/>
              <a:t> or </a:t>
            </a:r>
            <a:r>
              <a:rPr lang="en-US" b="1" dirty="0">
                <a:solidFill>
                  <a:srgbClr val="FF0000"/>
                </a:solidFill>
              </a:rPr>
              <a:t>false</a:t>
            </a:r>
            <a:r>
              <a:rPr lang="en-US" dirty="0"/>
              <a:t> (but nothing else!)</a:t>
            </a:r>
          </a:p>
          <a:p>
            <a:r>
              <a:rPr lang="en-US" dirty="0"/>
              <a:t>We want to combine them, infer things about them, prove them true or false</a:t>
            </a:r>
          </a:p>
          <a:p>
            <a:r>
              <a:rPr lang="en-US" dirty="0"/>
              <a:t>First, we have to learn their rules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you reach me?</a:t>
            </a:r>
          </a:p>
        </p:txBody>
      </p:sp>
      <p:sp>
        <p:nvSpPr>
          <p:cNvPr id="3" name="Content Placeholder 2"/>
          <p:cNvSpPr>
            <a:spLocks noGrp="1"/>
          </p:cNvSpPr>
          <p:nvPr>
            <p:ph idx="1"/>
          </p:nvPr>
        </p:nvSpPr>
        <p:spPr/>
        <p:txBody>
          <a:bodyPr>
            <a:normAutofit fontScale="92500" lnSpcReduction="20000"/>
          </a:bodyPr>
          <a:lstStyle/>
          <a:p>
            <a:r>
              <a:rPr lang="en-US" b="1" dirty="0"/>
              <a:t>E-mail:</a:t>
            </a:r>
            <a:r>
              <a:rPr lang="en-US" dirty="0"/>
              <a:t>		</a:t>
            </a:r>
            <a:r>
              <a:rPr lang="en-US" dirty="0">
                <a:latin typeface="Courier New" pitchFamily="49" charset="0"/>
                <a:cs typeface="Courier New" pitchFamily="49" charset="0"/>
              </a:rPr>
              <a:t>wittman1@otterbein.edu</a:t>
            </a:r>
          </a:p>
          <a:p>
            <a:r>
              <a:rPr lang="en-US" b="1" dirty="0"/>
              <a:t>Office:	</a:t>
            </a:r>
            <a:r>
              <a:rPr lang="en-US" dirty="0"/>
              <a:t>	Art &amp; Communication C123</a:t>
            </a:r>
          </a:p>
          <a:p>
            <a:r>
              <a:rPr lang="en-US" b="1" dirty="0"/>
              <a:t>Phone:	</a:t>
            </a:r>
            <a:r>
              <a:rPr lang="en-US" dirty="0"/>
              <a:t>	(614) 823-2944</a:t>
            </a:r>
          </a:p>
          <a:p>
            <a:r>
              <a:rPr lang="en-US" b="1" dirty="0"/>
              <a:t>Office hours:	MF	</a:t>
            </a:r>
            <a:r>
              <a:rPr lang="en-US" dirty="0"/>
              <a:t>2:00 – 4:00 p.m.,</a:t>
            </a:r>
          </a:p>
          <a:p>
            <a:pPr marL="118872" indent="0">
              <a:buNone/>
            </a:pPr>
            <a:r>
              <a:rPr lang="en-US" b="1" dirty="0"/>
              <a:t>			W	</a:t>
            </a:r>
            <a:r>
              <a:rPr lang="en-US" dirty="0"/>
              <a:t>2:00 – 3:30 p.m.,</a:t>
            </a:r>
          </a:p>
          <a:p>
            <a:pPr marL="118872" indent="0">
              <a:buNone/>
            </a:pPr>
            <a:r>
              <a:rPr lang="en-US" b="1" dirty="0"/>
              <a:t>			TR	</a:t>
            </a:r>
            <a:r>
              <a:rPr lang="en-US" dirty="0"/>
              <a:t>10:00 – 11:15 a.m.,</a:t>
            </a:r>
          </a:p>
          <a:p>
            <a:pPr marL="118872" indent="0">
              <a:buNone/>
            </a:pPr>
            <a:r>
              <a:rPr lang="en-US" b="1" dirty="0"/>
              <a:t>			TR</a:t>
            </a:r>
            <a:r>
              <a:rPr lang="en-US" dirty="0"/>
              <a:t>	2:00 – 4:00 p.m.,</a:t>
            </a:r>
          </a:p>
          <a:p>
            <a:pPr marL="118872" indent="0">
              <a:buNone/>
            </a:pPr>
            <a:r>
              <a:rPr lang="en-US" dirty="0"/>
              <a:t>			and by appointment</a:t>
            </a:r>
          </a:p>
          <a:p>
            <a:r>
              <a:rPr lang="en-US" b="1" dirty="0"/>
              <a:t>Website:</a:t>
            </a:r>
            <a:r>
              <a:rPr lang="en-US" dirty="0"/>
              <a:t>	</a:t>
            </a:r>
          </a:p>
          <a:p>
            <a:pPr>
              <a:buNone/>
            </a:pPr>
            <a:r>
              <a:rPr lang="en-US" dirty="0"/>
              <a:t>		</a:t>
            </a:r>
            <a:r>
              <a:rPr lang="en-US" dirty="0">
                <a:latin typeface="Courier New" pitchFamily="49" charset="0"/>
                <a:cs typeface="Courier New" pitchFamily="49" charset="0"/>
              </a:rPr>
              <a:t>http://faculty.otterbein.edu/wittman1/</a:t>
            </a:r>
            <a:r>
              <a:rPr lang="en-US" b="1" dirty="0"/>
              <a:t>			</a:t>
            </a:r>
            <a:endParaRPr lang="en-US" dirty="0"/>
          </a:p>
        </p:txBody>
      </p:sp>
    </p:spTree>
    <p:extLst>
      <p:ext uri="{BB962C8B-B14F-4D97-AF65-F5344CB8AC3E}">
        <p14:creationId xmlns:p14="http://schemas.microsoft.com/office/powerpoint/2010/main" val="3468468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a:t>
            </a:r>
            <a:r>
              <a:rPr lang="en-US" dirty="0"/>
              <a:t> and </a:t>
            </a:r>
            <a:r>
              <a:rPr lang="en-US" i="1" dirty="0"/>
              <a:t>q</a:t>
            </a:r>
          </a:p>
        </p:txBody>
      </p:sp>
      <p:sp>
        <p:nvSpPr>
          <p:cNvPr id="3" name="Content Placeholder 2"/>
          <p:cNvSpPr>
            <a:spLocks noGrp="1"/>
          </p:cNvSpPr>
          <p:nvPr>
            <p:ph idx="1"/>
          </p:nvPr>
        </p:nvSpPr>
        <p:spPr/>
        <p:txBody>
          <a:bodyPr>
            <a:normAutofit fontScale="92500"/>
          </a:bodyPr>
          <a:lstStyle/>
          <a:p>
            <a:r>
              <a:rPr lang="en-US" dirty="0">
                <a:solidFill>
                  <a:schemeClr val="accent1"/>
                </a:solidFill>
              </a:rPr>
              <a:t>"The moon is made of green cheese"</a:t>
            </a:r>
            <a:r>
              <a:rPr lang="en-US" dirty="0"/>
              <a:t> is a statement, that is, something that is either true or false</a:t>
            </a:r>
          </a:p>
          <a:p>
            <a:r>
              <a:rPr lang="en-US" dirty="0"/>
              <a:t>It takes a long time to write</a:t>
            </a:r>
            <a:r>
              <a:rPr lang="en-US" dirty="0">
                <a:solidFill>
                  <a:schemeClr val="accent1"/>
                </a:solidFill>
              </a:rPr>
              <a:t> "The moon is made of green cheese"</a:t>
            </a:r>
          </a:p>
          <a:p>
            <a:r>
              <a:rPr lang="en-US" dirty="0"/>
              <a:t>Mathematicians are lazy, and so they let a variable represent this statement</a:t>
            </a:r>
          </a:p>
          <a:p>
            <a:r>
              <a:rPr lang="en-US" b="1" i="1" dirty="0"/>
              <a:t>p</a:t>
            </a:r>
            <a:r>
              <a:rPr lang="en-US" dirty="0"/>
              <a:t> and </a:t>
            </a:r>
            <a:r>
              <a:rPr lang="en-US" b="1" i="1" dirty="0"/>
              <a:t>q</a:t>
            </a:r>
            <a:r>
              <a:rPr lang="en-US" dirty="0"/>
              <a:t> are common choices for propositional logic</a:t>
            </a:r>
          </a:p>
          <a:p>
            <a:r>
              <a:rPr lang="en-US" dirty="0"/>
              <a:t>So, we can use </a:t>
            </a:r>
            <a:r>
              <a:rPr lang="en-US" b="1" i="1" dirty="0"/>
              <a:t>p</a:t>
            </a:r>
            <a:r>
              <a:rPr lang="en-US" dirty="0"/>
              <a:t> in place of </a:t>
            </a:r>
            <a:r>
              <a:rPr lang="en-US" dirty="0">
                <a:solidFill>
                  <a:schemeClr val="accent1"/>
                </a:solidFill>
              </a:rPr>
              <a:t>"The moon is made of green cheese"</a:t>
            </a:r>
          </a:p>
          <a:p>
            <a:r>
              <a:rPr lang="en-US" dirty="0"/>
              <a:t>Similarly, we can use </a:t>
            </a:r>
            <a:r>
              <a:rPr lang="en-US" b="1" i="1" dirty="0"/>
              <a:t>q</a:t>
            </a:r>
            <a:r>
              <a:rPr lang="en-US" dirty="0"/>
              <a:t> in place of </a:t>
            </a:r>
            <a:r>
              <a:rPr lang="en-US" dirty="0">
                <a:solidFill>
                  <a:schemeClr val="accent1"/>
                </a:solidFill>
              </a:rPr>
              <a:t>"The earth is made of rye bread"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OR, NOT</a:t>
            </a:r>
          </a:p>
        </p:txBody>
      </p:sp>
      <p:sp>
        <p:nvSpPr>
          <p:cNvPr id="3" name="Content Placeholder 2"/>
          <p:cNvSpPr>
            <a:spLocks noGrp="1"/>
          </p:cNvSpPr>
          <p:nvPr>
            <p:ph idx="1"/>
          </p:nvPr>
        </p:nvSpPr>
        <p:spPr>
          <a:xfrm>
            <a:off x="609600" y="1775192"/>
            <a:ext cx="5715000" cy="4625609"/>
          </a:xfrm>
        </p:spPr>
        <p:txBody>
          <a:bodyPr>
            <a:normAutofit fontScale="92500"/>
          </a:bodyPr>
          <a:lstStyle/>
          <a:p>
            <a:r>
              <a:rPr lang="en-US" dirty="0"/>
              <a:t>Like programming, combining two values with AND will be true only if both values are true</a:t>
            </a:r>
          </a:p>
          <a:p>
            <a:r>
              <a:rPr lang="en-US" dirty="0"/>
              <a:t>Using OR makes the result true if either is true</a:t>
            </a:r>
          </a:p>
          <a:p>
            <a:r>
              <a:rPr lang="en-US" dirty="0"/>
              <a:t>NOT changes a true to false and a false to true</a:t>
            </a:r>
          </a:p>
          <a:p>
            <a:r>
              <a:rPr lang="en-US" dirty="0"/>
              <a:t>Mathematicians use their own symbols for AND, OR, and NOT</a:t>
            </a:r>
          </a:p>
        </p:txBody>
      </p:sp>
      <p:graphicFrame>
        <p:nvGraphicFramePr>
          <p:cNvPr id="4" name="Table 3"/>
          <p:cNvGraphicFramePr>
            <a:graphicFrameLocks noGrp="1"/>
          </p:cNvGraphicFramePr>
          <p:nvPr>
            <p:extLst>
              <p:ext uri="{D42A27DB-BD31-4B8C-83A1-F6EECF244321}">
                <p14:modId xmlns:p14="http://schemas.microsoft.com/office/powerpoint/2010/main" val="76911318"/>
              </p:ext>
            </p:extLst>
          </p:nvPr>
        </p:nvGraphicFramePr>
        <p:xfrm>
          <a:off x="7162800" y="2209800"/>
          <a:ext cx="3886200" cy="335280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838200">
                <a:tc>
                  <a:txBody>
                    <a:bodyPr/>
                    <a:lstStyle/>
                    <a:p>
                      <a:pPr algn="ctr"/>
                      <a:r>
                        <a:rPr lang="en-US" dirty="0"/>
                        <a:t>Operation</a:t>
                      </a:r>
                    </a:p>
                  </a:txBody>
                  <a:tcPr anchor="ctr"/>
                </a:tc>
                <a:tc>
                  <a:txBody>
                    <a:bodyPr/>
                    <a:lstStyle/>
                    <a:p>
                      <a:pPr algn="ctr"/>
                      <a:r>
                        <a:rPr lang="en-US" dirty="0"/>
                        <a:t>Symbol</a:t>
                      </a:r>
                    </a:p>
                  </a:txBody>
                  <a:tcPr anchor="ctr"/>
                </a:tc>
                <a:tc>
                  <a:txBody>
                    <a:bodyPr/>
                    <a:lstStyle/>
                    <a:p>
                      <a:pPr algn="ctr"/>
                      <a:r>
                        <a:rPr lang="en-US" dirty="0"/>
                        <a:t>Example</a:t>
                      </a:r>
                    </a:p>
                  </a:txBody>
                  <a:tcPr anchor="ctr"/>
                </a:tc>
                <a:extLst>
                  <a:ext uri="{0D108BD9-81ED-4DB2-BD59-A6C34878D82A}">
                    <a16:rowId xmlns:a16="http://schemas.microsoft.com/office/drawing/2014/main" val="10000"/>
                  </a:ext>
                </a:extLst>
              </a:tr>
              <a:tr h="838200">
                <a:tc>
                  <a:txBody>
                    <a:bodyPr/>
                    <a:lstStyle/>
                    <a:p>
                      <a:pPr algn="ctr"/>
                      <a:r>
                        <a:rPr lang="en-US" sz="2800" dirty="0"/>
                        <a:t>AND</a:t>
                      </a:r>
                    </a:p>
                  </a:txBody>
                  <a:tcPr anchor="ctr"/>
                </a:tc>
                <a:tc>
                  <a:txBody>
                    <a:bodyPr/>
                    <a:lstStyle/>
                    <a:p>
                      <a:pPr algn="ctr"/>
                      <a:r>
                        <a:rPr lang="en-US" sz="2800" dirty="0">
                          <a:sym typeface="Symbol"/>
                        </a:rPr>
                        <a:t></a:t>
                      </a:r>
                      <a:endParaRPr lang="en-US" sz="2800" dirty="0"/>
                    </a:p>
                  </a:txBody>
                  <a:tcPr anchor="ctr"/>
                </a:tc>
                <a:tc>
                  <a:txBody>
                    <a:bodyPr/>
                    <a:lstStyle/>
                    <a:p>
                      <a:pPr algn="ctr"/>
                      <a:r>
                        <a:rPr lang="en-US" sz="2800" b="1" i="1" dirty="0"/>
                        <a:t>p </a:t>
                      </a:r>
                      <a:r>
                        <a:rPr lang="en-US" sz="2800" dirty="0">
                          <a:sym typeface="Symbol"/>
                        </a:rPr>
                        <a:t> </a:t>
                      </a:r>
                      <a:r>
                        <a:rPr lang="en-US" sz="2800" b="1" i="1" dirty="0"/>
                        <a:t>q</a:t>
                      </a:r>
                    </a:p>
                  </a:txBody>
                  <a:tcPr anchor="ctr"/>
                </a:tc>
                <a:extLst>
                  <a:ext uri="{0D108BD9-81ED-4DB2-BD59-A6C34878D82A}">
                    <a16:rowId xmlns:a16="http://schemas.microsoft.com/office/drawing/2014/main" val="10001"/>
                  </a:ext>
                </a:extLst>
              </a:tr>
              <a:tr h="838200">
                <a:tc>
                  <a:txBody>
                    <a:bodyPr/>
                    <a:lstStyle/>
                    <a:p>
                      <a:pPr algn="ctr"/>
                      <a:r>
                        <a:rPr lang="en-US" sz="2800" dirty="0"/>
                        <a:t>OR</a:t>
                      </a:r>
                    </a:p>
                  </a:txBody>
                  <a:tcPr anchor="ctr"/>
                </a:tc>
                <a:tc>
                  <a:txBody>
                    <a:bodyPr/>
                    <a:lstStyle/>
                    <a:p>
                      <a:pPr algn="ctr"/>
                      <a:r>
                        <a:rPr lang="en-US" sz="2800" dirty="0">
                          <a:sym typeface="Symbol"/>
                        </a:rPr>
                        <a:t></a:t>
                      </a:r>
                      <a:endParaRPr 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i="1" dirty="0"/>
                        <a:t>p </a:t>
                      </a:r>
                      <a:r>
                        <a:rPr lang="en-US" sz="2800" dirty="0">
                          <a:sym typeface="Symbol"/>
                        </a:rPr>
                        <a:t></a:t>
                      </a:r>
                      <a:r>
                        <a:rPr lang="en-US" sz="2800" b="1" i="1" dirty="0"/>
                        <a:t> q</a:t>
                      </a:r>
                    </a:p>
                  </a:txBody>
                  <a:tcPr anchor="ctr"/>
                </a:tc>
                <a:extLst>
                  <a:ext uri="{0D108BD9-81ED-4DB2-BD59-A6C34878D82A}">
                    <a16:rowId xmlns:a16="http://schemas.microsoft.com/office/drawing/2014/main" val="10002"/>
                  </a:ext>
                </a:extLst>
              </a:tr>
              <a:tr h="838200">
                <a:tc>
                  <a:txBody>
                    <a:bodyPr/>
                    <a:lstStyle/>
                    <a:p>
                      <a:pPr algn="ctr"/>
                      <a:r>
                        <a:rPr lang="en-US" sz="2800" dirty="0"/>
                        <a:t>NOT</a:t>
                      </a:r>
                    </a:p>
                  </a:txBody>
                  <a:tcPr anchor="ctr"/>
                </a:tc>
                <a:tc>
                  <a:txBody>
                    <a:bodyPr/>
                    <a:lstStyle/>
                    <a:p>
                      <a:pPr algn="ctr"/>
                      <a:r>
                        <a:rPr lang="en-US" sz="2800" dirty="0"/>
                        <a:t>~</a:t>
                      </a:r>
                    </a:p>
                  </a:txBody>
                  <a:tcPr anchor="ctr"/>
                </a:tc>
                <a:tc>
                  <a:txBody>
                    <a:bodyPr/>
                    <a:lstStyle/>
                    <a:p>
                      <a:pPr algn="ctr"/>
                      <a:r>
                        <a:rPr lang="en-US" sz="2800" dirty="0"/>
                        <a:t>~</a:t>
                      </a:r>
                      <a:r>
                        <a:rPr lang="en-US" sz="2800" b="1" i="1" dirty="0"/>
                        <a:t>p</a:t>
                      </a:r>
                    </a:p>
                  </a:txBody>
                  <a:tcPr anchor="ct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Truth tables</a:t>
            </a:r>
          </a:p>
        </p:txBody>
      </p:sp>
      <p:sp>
        <p:nvSpPr>
          <p:cNvPr id="3" name="Content Placeholder 2"/>
          <p:cNvSpPr>
            <a:spLocks noGrp="1"/>
          </p:cNvSpPr>
          <p:nvPr>
            <p:ph idx="1"/>
          </p:nvPr>
        </p:nvSpPr>
        <p:spPr>
          <a:xfrm>
            <a:off x="609600" y="1775192"/>
            <a:ext cx="5943600" cy="4927360"/>
          </a:xfrm>
        </p:spPr>
        <p:txBody>
          <a:bodyPr/>
          <a:lstStyle/>
          <a:p>
            <a:r>
              <a:rPr lang="en-US" dirty="0"/>
              <a:t>To better understand an operation, we can make a </a:t>
            </a:r>
            <a:r>
              <a:rPr lang="en-US" b="1" dirty="0"/>
              <a:t>truth table</a:t>
            </a:r>
            <a:r>
              <a:rPr lang="en-US" dirty="0"/>
              <a:t>, giving all possible input values and the corresponding output values</a:t>
            </a:r>
          </a:p>
          <a:p>
            <a:r>
              <a:rPr lang="en-US" dirty="0"/>
              <a:t>This truth table is for </a:t>
            </a:r>
            <a:r>
              <a:rPr lang="en-US" b="1" i="1" dirty="0"/>
              <a:t>p</a:t>
            </a:r>
            <a:r>
              <a:rPr lang="en-US" dirty="0"/>
              <a:t> </a:t>
            </a:r>
            <a:r>
              <a:rPr lang="en-US" b="1" dirty="0">
                <a:sym typeface="Symbol"/>
              </a:rPr>
              <a:t></a:t>
            </a:r>
            <a:r>
              <a:rPr lang="en-US" dirty="0"/>
              <a:t> </a:t>
            </a:r>
            <a:r>
              <a:rPr lang="en-US" b="1" i="1" dirty="0"/>
              <a:t>q</a:t>
            </a:r>
          </a:p>
        </p:txBody>
      </p:sp>
      <p:graphicFrame>
        <p:nvGraphicFramePr>
          <p:cNvPr id="4" name="Table 3"/>
          <p:cNvGraphicFramePr>
            <a:graphicFrameLocks noGrp="1"/>
          </p:cNvGraphicFramePr>
          <p:nvPr>
            <p:extLst>
              <p:ext uri="{D42A27DB-BD31-4B8C-83A1-F6EECF244321}">
                <p14:modId xmlns:p14="http://schemas.microsoft.com/office/powerpoint/2010/main" val="1070945285"/>
              </p:ext>
            </p:extLst>
          </p:nvPr>
        </p:nvGraphicFramePr>
        <p:xfrm>
          <a:off x="7162800" y="1905000"/>
          <a:ext cx="3733800" cy="2590800"/>
        </p:xfrm>
        <a:graphic>
          <a:graphicData uri="http://schemas.openxmlformats.org/drawingml/2006/table">
            <a:tbl>
              <a:tblPr firstRow="1" bandRow="1">
                <a:tableStyleId>{3B4B98B0-60AC-42C2-AFA5-B58CD77FA1E5}</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tblGrid>
              <a:tr h="502920">
                <a:tc>
                  <a:txBody>
                    <a:bodyPr/>
                    <a:lstStyle/>
                    <a:p>
                      <a:pPr algn="ctr"/>
                      <a:r>
                        <a:rPr lang="en-US" sz="2800" i="1" dirty="0"/>
                        <a:t>p</a:t>
                      </a:r>
                      <a:endParaRPr lang="en-US" sz="2800" b="1" i="1" dirty="0">
                        <a:solidFill>
                          <a:schemeClr val="tx1"/>
                        </a:solidFill>
                      </a:endParaRPr>
                    </a:p>
                  </a:txBody>
                  <a:tcPr anchor="ctr"/>
                </a:tc>
                <a:tc>
                  <a:txBody>
                    <a:bodyPr/>
                    <a:lstStyle/>
                    <a:p>
                      <a:pPr algn="ctr"/>
                      <a:r>
                        <a:rPr lang="en-US" sz="2800" i="1" dirty="0"/>
                        <a:t>q</a:t>
                      </a:r>
                      <a:endParaRPr lang="en-US" sz="2800" b="1" i="1" dirty="0">
                        <a:solidFill>
                          <a:schemeClr val="tx1"/>
                        </a:solidFill>
                      </a:endParaRPr>
                    </a:p>
                  </a:txBody>
                  <a:tcPr anchor="ctr"/>
                </a:tc>
                <a:tc>
                  <a:txBody>
                    <a:bodyPr/>
                    <a:lstStyle/>
                    <a:p>
                      <a:pPr algn="ctr"/>
                      <a:r>
                        <a:rPr lang="en-US" sz="2800" i="1" dirty="0">
                          <a:solidFill>
                            <a:schemeClr val="tx1"/>
                          </a:solidFill>
                        </a:rPr>
                        <a:t>p</a:t>
                      </a:r>
                      <a:r>
                        <a:rPr lang="en-US" sz="2800" dirty="0">
                          <a:solidFill>
                            <a:schemeClr val="tx1"/>
                          </a:solidFill>
                        </a:rPr>
                        <a:t> </a:t>
                      </a:r>
                      <a:r>
                        <a:rPr lang="en-US" sz="2800" dirty="0">
                          <a:solidFill>
                            <a:schemeClr val="tx1"/>
                          </a:solidFill>
                          <a:sym typeface="Symbol"/>
                        </a:rPr>
                        <a:t></a:t>
                      </a:r>
                      <a:r>
                        <a:rPr lang="en-US" sz="2800" baseline="0" dirty="0">
                          <a:solidFill>
                            <a:schemeClr val="tx1"/>
                          </a:solidFill>
                        </a:rPr>
                        <a:t> </a:t>
                      </a:r>
                      <a:r>
                        <a:rPr lang="en-US" sz="2800" i="1" baseline="0" dirty="0">
                          <a:solidFill>
                            <a:schemeClr val="tx1"/>
                          </a:solidFill>
                        </a:rPr>
                        <a:t>q</a:t>
                      </a:r>
                      <a:endParaRPr lang="en-US" sz="2800" i="1" dirty="0">
                        <a:solidFill>
                          <a:schemeClr val="tx1"/>
                        </a:solidFill>
                      </a:endParaRPr>
                    </a:p>
                  </a:txBody>
                  <a:tcPr anchor="ctr"/>
                </a:tc>
                <a:extLst>
                  <a:ext uri="{0D108BD9-81ED-4DB2-BD59-A6C34878D82A}">
                    <a16:rowId xmlns:a16="http://schemas.microsoft.com/office/drawing/2014/main" val="10000"/>
                  </a:ext>
                </a:extLst>
              </a:tr>
              <a:tr h="502920">
                <a:tc>
                  <a:txBody>
                    <a:bodyPr/>
                    <a:lstStyle/>
                    <a:p>
                      <a:pPr algn="ctr"/>
                      <a:r>
                        <a:rPr lang="en-US" sz="2800" dirty="0"/>
                        <a:t>T</a:t>
                      </a:r>
                    </a:p>
                  </a:txBody>
                  <a:tcPr anchor="ctr"/>
                </a:tc>
                <a:tc>
                  <a:txBody>
                    <a:bodyPr/>
                    <a:lstStyle/>
                    <a:p>
                      <a:pPr algn="ctr"/>
                      <a:r>
                        <a:rPr lang="en-US" sz="2800" dirty="0"/>
                        <a:t>T</a:t>
                      </a:r>
                    </a:p>
                  </a:txBody>
                  <a:tcPr anchor="ctr"/>
                </a:tc>
                <a:tc>
                  <a:txBody>
                    <a:bodyPr/>
                    <a:lstStyle/>
                    <a:p>
                      <a:pPr algn="ctr"/>
                      <a:r>
                        <a:rPr lang="en-US" sz="2800" dirty="0"/>
                        <a:t>T</a:t>
                      </a:r>
                    </a:p>
                  </a:txBody>
                  <a:tcPr anchor="ctr"/>
                </a:tc>
                <a:extLst>
                  <a:ext uri="{0D108BD9-81ED-4DB2-BD59-A6C34878D82A}">
                    <a16:rowId xmlns:a16="http://schemas.microsoft.com/office/drawing/2014/main" val="10001"/>
                  </a:ext>
                </a:extLst>
              </a:tr>
              <a:tr h="502920">
                <a:tc>
                  <a:txBody>
                    <a:bodyPr/>
                    <a:lstStyle/>
                    <a:p>
                      <a:pPr algn="ctr"/>
                      <a:r>
                        <a:rPr lang="en-US" sz="2800" dirty="0"/>
                        <a:t>T</a:t>
                      </a:r>
                    </a:p>
                  </a:txBody>
                  <a:tcPr anchor="ctr"/>
                </a:tc>
                <a:tc>
                  <a:txBody>
                    <a:bodyPr/>
                    <a:lstStyle/>
                    <a:p>
                      <a:pPr algn="ctr"/>
                      <a:r>
                        <a:rPr lang="en-US" sz="2800" dirty="0"/>
                        <a:t>F</a:t>
                      </a:r>
                    </a:p>
                  </a:txBody>
                  <a:tcPr anchor="ctr"/>
                </a:tc>
                <a:tc>
                  <a:txBody>
                    <a:bodyPr/>
                    <a:lstStyle/>
                    <a:p>
                      <a:pPr algn="ctr"/>
                      <a:r>
                        <a:rPr lang="en-US" sz="2800" dirty="0"/>
                        <a:t>T</a:t>
                      </a:r>
                    </a:p>
                  </a:txBody>
                  <a:tcPr anchor="ctr"/>
                </a:tc>
                <a:extLst>
                  <a:ext uri="{0D108BD9-81ED-4DB2-BD59-A6C34878D82A}">
                    <a16:rowId xmlns:a16="http://schemas.microsoft.com/office/drawing/2014/main" val="10002"/>
                  </a:ext>
                </a:extLst>
              </a:tr>
              <a:tr h="502920">
                <a:tc>
                  <a:txBody>
                    <a:bodyPr/>
                    <a:lstStyle/>
                    <a:p>
                      <a:pPr algn="ctr"/>
                      <a:r>
                        <a:rPr lang="en-US" sz="2800" dirty="0"/>
                        <a:t>F</a:t>
                      </a:r>
                    </a:p>
                  </a:txBody>
                  <a:tcPr anchor="ctr"/>
                </a:tc>
                <a:tc>
                  <a:txBody>
                    <a:bodyPr/>
                    <a:lstStyle/>
                    <a:p>
                      <a:pPr algn="ctr"/>
                      <a:r>
                        <a:rPr lang="en-US" sz="2800" dirty="0"/>
                        <a:t>T</a:t>
                      </a:r>
                    </a:p>
                  </a:txBody>
                  <a:tcPr anchor="ctr"/>
                </a:tc>
                <a:tc>
                  <a:txBody>
                    <a:bodyPr/>
                    <a:lstStyle/>
                    <a:p>
                      <a:pPr algn="ctr"/>
                      <a:r>
                        <a:rPr lang="en-US" sz="2800" dirty="0"/>
                        <a:t>T</a:t>
                      </a:r>
                    </a:p>
                  </a:txBody>
                  <a:tcPr anchor="ctr"/>
                </a:tc>
                <a:extLst>
                  <a:ext uri="{0D108BD9-81ED-4DB2-BD59-A6C34878D82A}">
                    <a16:rowId xmlns:a16="http://schemas.microsoft.com/office/drawing/2014/main" val="10003"/>
                  </a:ext>
                </a:extLst>
              </a:tr>
              <a:tr h="502920">
                <a:tc>
                  <a:txBody>
                    <a:bodyPr/>
                    <a:lstStyle/>
                    <a:p>
                      <a:pPr algn="ctr"/>
                      <a:r>
                        <a:rPr lang="en-US" sz="2800" dirty="0"/>
                        <a:t>F</a:t>
                      </a:r>
                    </a:p>
                  </a:txBody>
                  <a:tcPr anchor="ctr"/>
                </a:tc>
                <a:tc>
                  <a:txBody>
                    <a:bodyPr/>
                    <a:lstStyle/>
                    <a:p>
                      <a:pPr algn="ctr"/>
                      <a:r>
                        <a:rPr lang="en-US" sz="2800" dirty="0"/>
                        <a:t>F</a:t>
                      </a:r>
                    </a:p>
                  </a:txBody>
                  <a:tcPr anchor="ctr"/>
                </a:tc>
                <a:tc>
                  <a:txBody>
                    <a:bodyPr/>
                    <a:lstStyle/>
                    <a:p>
                      <a:pPr algn="ctr"/>
                      <a:r>
                        <a:rPr lang="en-US" sz="2800" dirty="0"/>
                        <a:t>F</a:t>
                      </a: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 about it…</a:t>
            </a:r>
          </a:p>
        </p:txBody>
      </p:sp>
      <p:sp>
        <p:nvSpPr>
          <p:cNvPr id="3" name="Content Placeholder 2"/>
          <p:cNvSpPr>
            <a:spLocks noGrp="1"/>
          </p:cNvSpPr>
          <p:nvPr>
            <p:ph idx="1"/>
          </p:nvPr>
        </p:nvSpPr>
        <p:spPr/>
        <p:txBody>
          <a:bodyPr/>
          <a:lstStyle/>
          <a:p>
            <a:r>
              <a:rPr lang="en-US" dirty="0"/>
              <a:t>What's the truth table for </a:t>
            </a:r>
            <a:r>
              <a:rPr lang="en-US" b="1" i="1" dirty="0"/>
              <a:t>q</a:t>
            </a:r>
            <a:r>
              <a:rPr lang="en-US" dirty="0"/>
              <a:t> </a:t>
            </a:r>
            <a:r>
              <a:rPr lang="en-US" b="1" dirty="0">
                <a:sym typeface="Symbol"/>
              </a:rPr>
              <a:t></a:t>
            </a:r>
            <a:r>
              <a:rPr lang="en-US" dirty="0"/>
              <a:t> </a:t>
            </a:r>
            <a:r>
              <a:rPr lang="en-US" b="1" i="1" dirty="0"/>
              <a:t>p</a:t>
            </a:r>
            <a:r>
              <a:rPr lang="en-US" dirty="0"/>
              <a:t>?</a:t>
            </a:r>
          </a:p>
          <a:p>
            <a:r>
              <a:rPr lang="en-US" dirty="0"/>
              <a:t>Consider: (</a:t>
            </a:r>
            <a:r>
              <a:rPr lang="en-US" b="1" i="1" dirty="0"/>
              <a:t>p </a:t>
            </a:r>
            <a:r>
              <a:rPr lang="en-US" b="1" dirty="0">
                <a:sym typeface="Symbol"/>
              </a:rPr>
              <a:t></a:t>
            </a:r>
            <a:r>
              <a:rPr lang="en-US" b="1" i="1" dirty="0"/>
              <a:t> q</a:t>
            </a:r>
            <a:r>
              <a:rPr lang="en-US" dirty="0"/>
              <a:t>) </a:t>
            </a:r>
            <a:r>
              <a:rPr lang="en-US" dirty="0">
                <a:sym typeface="Symbol"/>
              </a:rPr>
              <a:t></a:t>
            </a:r>
            <a:r>
              <a:rPr lang="en-US" dirty="0"/>
              <a:t> ~(</a:t>
            </a:r>
            <a:r>
              <a:rPr lang="en-US" b="1" i="1" dirty="0"/>
              <a:t>p</a:t>
            </a:r>
            <a:r>
              <a:rPr lang="en-US" dirty="0"/>
              <a:t> </a:t>
            </a:r>
            <a:r>
              <a:rPr lang="en-US" dirty="0">
                <a:sym typeface="Symbol"/>
              </a:rPr>
              <a:t></a:t>
            </a:r>
            <a:r>
              <a:rPr lang="en-US" b="1" i="1" dirty="0"/>
              <a:t> q</a:t>
            </a:r>
            <a:r>
              <a:rPr lang="en-US" dirty="0"/>
              <a:t>)</a:t>
            </a:r>
          </a:p>
          <a:p>
            <a:pPr lvl="1"/>
            <a:r>
              <a:rPr lang="en-US" dirty="0"/>
              <a:t>What's its truth table?</a:t>
            </a:r>
          </a:p>
          <a:p>
            <a:pPr lvl="1"/>
            <a:r>
              <a:rPr lang="en-US" dirty="0"/>
              <a:t>What's its meaning?</a:t>
            </a:r>
          </a:p>
          <a:p>
            <a:r>
              <a:rPr lang="en-US" dirty="0"/>
              <a:t>What's the truth table for </a:t>
            </a:r>
            <a:r>
              <a:rPr lang="en-US" b="1" i="1" dirty="0"/>
              <a:t>p</a:t>
            </a:r>
            <a:r>
              <a:rPr lang="en-US" dirty="0"/>
              <a:t> </a:t>
            </a:r>
            <a:r>
              <a:rPr lang="en-US" b="1" dirty="0">
                <a:sym typeface="Symbol"/>
              </a:rPr>
              <a:t></a:t>
            </a:r>
            <a:r>
              <a:rPr lang="en-US" dirty="0"/>
              <a:t> </a:t>
            </a:r>
            <a:r>
              <a:rPr lang="en-US" b="1" i="1" dirty="0"/>
              <a:t>q </a:t>
            </a:r>
            <a:r>
              <a:rPr lang="en-US" b="1" dirty="0">
                <a:sym typeface="Symbol"/>
              </a:rPr>
              <a:t></a:t>
            </a:r>
            <a:r>
              <a:rPr lang="en-US" dirty="0"/>
              <a:t> </a:t>
            </a:r>
            <a:r>
              <a:rPr lang="en-US" b="1" i="1" dirty="0"/>
              <a:t>r</a:t>
            </a:r>
            <a:r>
              <a:rPr lang="en-US" dirty="0"/>
              <a:t>?</a:t>
            </a:r>
          </a:p>
          <a:p>
            <a:r>
              <a:rPr lang="en-US" dirty="0"/>
              <a:t>How many lines are in a truth table with </a:t>
            </a:r>
            <a:r>
              <a:rPr lang="en-US" b="1" i="1" dirty="0"/>
              <a:t>n</a:t>
            </a:r>
            <a:r>
              <a:rPr lang="en-US" dirty="0"/>
              <a:t> symbols?</a:t>
            </a:r>
          </a:p>
          <a:p>
            <a:r>
              <a:rPr lang="en-US" dirty="0"/>
              <a:t>How many different truth tables are possible for two input symbols?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equivalence</a:t>
            </a:r>
          </a:p>
        </p:txBody>
      </p:sp>
      <p:sp>
        <p:nvSpPr>
          <p:cNvPr id="3" name="Content Placeholder 2"/>
          <p:cNvSpPr>
            <a:spLocks noGrp="1"/>
          </p:cNvSpPr>
          <p:nvPr>
            <p:ph idx="1"/>
          </p:nvPr>
        </p:nvSpPr>
        <p:spPr/>
        <p:txBody>
          <a:bodyPr/>
          <a:lstStyle/>
          <a:p>
            <a:r>
              <a:rPr lang="en-US" dirty="0"/>
              <a:t>Two different statements can be written differently and yet be logically equivalent</a:t>
            </a:r>
          </a:p>
          <a:p>
            <a:pPr lvl="1"/>
            <a:r>
              <a:rPr lang="en-US" dirty="0"/>
              <a:t> </a:t>
            </a:r>
            <a:r>
              <a:rPr lang="en-US" b="1" i="1" dirty="0"/>
              <a:t>p</a:t>
            </a:r>
            <a:r>
              <a:rPr lang="en-US" dirty="0"/>
              <a:t> </a:t>
            </a:r>
            <a:r>
              <a:rPr lang="en-US" dirty="0">
                <a:sym typeface="Symbol"/>
              </a:rPr>
              <a:t> ~(~</a:t>
            </a:r>
            <a:r>
              <a:rPr lang="en-US" b="1" i="1" dirty="0">
                <a:sym typeface="Symbol"/>
              </a:rPr>
              <a:t>p</a:t>
            </a:r>
            <a:r>
              <a:rPr lang="en-US" dirty="0">
                <a:sym typeface="Symbol"/>
              </a:rPr>
              <a:t>)</a:t>
            </a:r>
          </a:p>
          <a:p>
            <a:r>
              <a:rPr lang="en-US" dirty="0">
                <a:sym typeface="Symbol"/>
              </a:rPr>
              <a:t>Make a truth table</a:t>
            </a:r>
          </a:p>
          <a:p>
            <a:pPr lvl="1"/>
            <a:r>
              <a:rPr lang="en-US" dirty="0">
                <a:sym typeface="Symbol"/>
              </a:rPr>
              <a:t>If all outputs match up, the statements are logically equivalent</a:t>
            </a:r>
          </a:p>
          <a:p>
            <a:pPr lvl="1"/>
            <a:r>
              <a:rPr lang="en-US" dirty="0">
                <a:sym typeface="Symbol"/>
              </a:rPr>
              <a:t>If even one output doesn't match, the statements are </a:t>
            </a:r>
            <a:r>
              <a:rPr lang="en-US" b="1" dirty="0">
                <a:sym typeface="Symbol"/>
              </a:rPr>
              <a:t>not</a:t>
            </a:r>
            <a:r>
              <a:rPr lang="en-US" dirty="0">
                <a:sym typeface="Symbol"/>
              </a:rPr>
              <a:t> equivalent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 Morgan's Laws</a:t>
            </a:r>
          </a:p>
        </p:txBody>
      </p:sp>
      <p:sp>
        <p:nvSpPr>
          <p:cNvPr id="3" name="Content Placeholder 2"/>
          <p:cNvSpPr>
            <a:spLocks noGrp="1"/>
          </p:cNvSpPr>
          <p:nvPr>
            <p:ph idx="1"/>
          </p:nvPr>
        </p:nvSpPr>
        <p:spPr/>
        <p:txBody>
          <a:bodyPr/>
          <a:lstStyle/>
          <a:p>
            <a:r>
              <a:rPr lang="en-US" dirty="0"/>
              <a:t>What's an expression that logically equivalent to ~(</a:t>
            </a:r>
            <a:r>
              <a:rPr lang="en-US" b="1" i="1" dirty="0"/>
              <a:t>p </a:t>
            </a:r>
            <a:r>
              <a:rPr lang="en-US" b="1" dirty="0">
                <a:sym typeface="Symbol"/>
              </a:rPr>
              <a:t></a:t>
            </a:r>
            <a:r>
              <a:rPr lang="en-US" b="1" i="1" dirty="0"/>
              <a:t> q</a:t>
            </a:r>
            <a:r>
              <a:rPr lang="en-US" dirty="0"/>
              <a:t>) ?</a:t>
            </a:r>
          </a:p>
          <a:p>
            <a:r>
              <a:rPr lang="en-US" dirty="0"/>
              <a:t>What about logically equivalent to ~(</a:t>
            </a:r>
            <a:r>
              <a:rPr lang="en-US" b="1" i="1" dirty="0"/>
              <a:t>p </a:t>
            </a:r>
            <a:r>
              <a:rPr lang="en-US" dirty="0">
                <a:sym typeface="Symbol"/>
              </a:rPr>
              <a:t></a:t>
            </a:r>
            <a:r>
              <a:rPr lang="en-US" b="1" i="1" dirty="0"/>
              <a:t> q</a:t>
            </a:r>
            <a:r>
              <a:rPr lang="en-US" dirty="0"/>
              <a:t>) ?</a:t>
            </a:r>
          </a:p>
          <a:p>
            <a:r>
              <a:rPr lang="en-US" dirty="0"/>
              <a:t>De Morgan's Laws state:</a:t>
            </a:r>
          </a:p>
          <a:p>
            <a:pPr lvl="1"/>
            <a:r>
              <a:rPr lang="en-US" dirty="0"/>
              <a:t>~(</a:t>
            </a:r>
            <a:r>
              <a:rPr lang="en-US" b="1" i="1" dirty="0"/>
              <a:t>p </a:t>
            </a:r>
            <a:r>
              <a:rPr lang="en-US" dirty="0">
                <a:sym typeface="Symbol"/>
              </a:rPr>
              <a:t></a:t>
            </a:r>
            <a:r>
              <a:rPr lang="en-US" b="1" i="1" dirty="0"/>
              <a:t> q</a:t>
            </a:r>
            <a:r>
              <a:rPr lang="en-US" dirty="0"/>
              <a:t>)</a:t>
            </a:r>
            <a:r>
              <a:rPr lang="en-US" dirty="0">
                <a:sym typeface="Symbol"/>
              </a:rPr>
              <a:t> </a:t>
            </a:r>
            <a:r>
              <a:rPr lang="en-US" dirty="0"/>
              <a:t> ~</a:t>
            </a:r>
            <a:r>
              <a:rPr lang="en-US" b="1" i="1" dirty="0"/>
              <a:t>p </a:t>
            </a:r>
            <a:r>
              <a:rPr lang="en-US" b="1" dirty="0">
                <a:sym typeface="Symbol"/>
              </a:rPr>
              <a:t></a:t>
            </a:r>
            <a:r>
              <a:rPr lang="en-US" b="1" i="1" dirty="0"/>
              <a:t> </a:t>
            </a:r>
            <a:r>
              <a:rPr lang="en-US" dirty="0"/>
              <a:t>~</a:t>
            </a:r>
            <a:r>
              <a:rPr lang="en-US" b="1" i="1" dirty="0"/>
              <a:t>q</a:t>
            </a:r>
            <a:endParaRPr lang="en-US" dirty="0"/>
          </a:p>
          <a:p>
            <a:pPr lvl="1"/>
            <a:r>
              <a:rPr lang="en-US" dirty="0"/>
              <a:t>~(</a:t>
            </a:r>
            <a:r>
              <a:rPr lang="en-US" b="1" i="1" dirty="0"/>
              <a:t>p </a:t>
            </a:r>
            <a:r>
              <a:rPr lang="en-US" b="1" dirty="0">
                <a:sym typeface="Symbol"/>
              </a:rPr>
              <a:t></a:t>
            </a:r>
            <a:r>
              <a:rPr lang="en-US" b="1" i="1" dirty="0"/>
              <a:t> q</a:t>
            </a:r>
            <a:r>
              <a:rPr lang="en-US" dirty="0"/>
              <a:t>) </a:t>
            </a:r>
            <a:r>
              <a:rPr lang="en-US" dirty="0">
                <a:sym typeface="Symbol"/>
              </a:rPr>
              <a:t> </a:t>
            </a:r>
            <a:r>
              <a:rPr lang="en-US" dirty="0"/>
              <a:t>~</a:t>
            </a:r>
            <a:r>
              <a:rPr lang="en-US" b="1" i="1" dirty="0"/>
              <a:t>p </a:t>
            </a:r>
            <a:r>
              <a:rPr lang="en-US" dirty="0">
                <a:sym typeface="Symbol"/>
              </a:rPr>
              <a:t></a:t>
            </a:r>
            <a:r>
              <a:rPr lang="en-US" b="1" i="1" dirty="0"/>
              <a:t> </a:t>
            </a:r>
            <a:r>
              <a:rPr lang="en-US" dirty="0"/>
              <a:t>~</a:t>
            </a:r>
            <a:r>
              <a:rPr lang="en-US" b="1" i="1" dirty="0"/>
              <a:t>q</a:t>
            </a:r>
          </a:p>
          <a:p>
            <a:pPr lvl="1"/>
            <a:r>
              <a:rPr lang="en-US" dirty="0"/>
              <a:t>Essentially, the negation flips an AND to an OR and vice versa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you implying?</a:t>
            </a:r>
          </a:p>
        </p:txBody>
      </p:sp>
      <p:sp>
        <p:nvSpPr>
          <p:cNvPr id="3" name="Content Placeholder 2"/>
          <p:cNvSpPr>
            <a:spLocks noGrp="1"/>
          </p:cNvSpPr>
          <p:nvPr>
            <p:ph idx="1"/>
          </p:nvPr>
        </p:nvSpPr>
        <p:spPr>
          <a:xfrm>
            <a:off x="609600" y="1775192"/>
            <a:ext cx="5486400" cy="4854208"/>
          </a:xfrm>
        </p:spPr>
        <p:txBody>
          <a:bodyPr>
            <a:normAutofit/>
          </a:bodyPr>
          <a:lstStyle/>
          <a:p>
            <a:r>
              <a:rPr lang="en-US" dirty="0"/>
              <a:t>You can construct all possible outputs using combinations of AND, OR, and NOT</a:t>
            </a:r>
          </a:p>
          <a:p>
            <a:r>
              <a:rPr lang="en-US" dirty="0"/>
              <a:t>But, sometimes it's useful to introduce notation for common operations</a:t>
            </a:r>
          </a:p>
          <a:p>
            <a:r>
              <a:rPr lang="en-US" dirty="0"/>
              <a:t>This truth table is for </a:t>
            </a:r>
            <a:r>
              <a:rPr lang="en-US" b="1" i="1" dirty="0"/>
              <a:t>p</a:t>
            </a:r>
            <a:r>
              <a:rPr lang="en-US" dirty="0"/>
              <a:t> </a:t>
            </a:r>
            <a:r>
              <a:rPr lang="en-US" dirty="0">
                <a:sym typeface="Symbol"/>
              </a:rPr>
              <a:t></a:t>
            </a:r>
            <a:r>
              <a:rPr lang="en-US" dirty="0"/>
              <a:t> </a:t>
            </a:r>
            <a:r>
              <a:rPr lang="en-US" b="1" i="1" dirty="0"/>
              <a:t>q</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05483179"/>
              </p:ext>
            </p:extLst>
          </p:nvPr>
        </p:nvGraphicFramePr>
        <p:xfrm>
          <a:off x="6934200" y="2209800"/>
          <a:ext cx="3733800" cy="2590800"/>
        </p:xfrm>
        <a:graphic>
          <a:graphicData uri="http://schemas.openxmlformats.org/drawingml/2006/table">
            <a:tbl>
              <a:tblPr firstRow="1" bandRow="1">
                <a:tableStyleId>{3B4B98B0-60AC-42C2-AFA5-B58CD77FA1E5}</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tblGrid>
              <a:tr h="502920">
                <a:tc>
                  <a:txBody>
                    <a:bodyPr/>
                    <a:lstStyle/>
                    <a:p>
                      <a:pPr algn="ctr"/>
                      <a:r>
                        <a:rPr lang="en-US" sz="2800" i="1" dirty="0"/>
                        <a:t>p</a:t>
                      </a:r>
                      <a:endParaRPr lang="en-US" sz="2800" b="1" i="1" dirty="0">
                        <a:solidFill>
                          <a:schemeClr val="tx1"/>
                        </a:solidFill>
                      </a:endParaRPr>
                    </a:p>
                  </a:txBody>
                  <a:tcPr anchor="ctr"/>
                </a:tc>
                <a:tc>
                  <a:txBody>
                    <a:bodyPr/>
                    <a:lstStyle/>
                    <a:p>
                      <a:pPr algn="ctr"/>
                      <a:r>
                        <a:rPr lang="en-US" sz="2800" i="1" dirty="0"/>
                        <a:t>q</a:t>
                      </a:r>
                      <a:endParaRPr lang="en-US" sz="2800" b="1" i="1" dirty="0">
                        <a:solidFill>
                          <a:schemeClr val="tx1"/>
                        </a:solidFill>
                      </a:endParaRPr>
                    </a:p>
                  </a:txBody>
                  <a:tcPr anchor="ctr"/>
                </a:tc>
                <a:tc>
                  <a:txBody>
                    <a:bodyPr/>
                    <a:lstStyle/>
                    <a:p>
                      <a:pPr algn="ctr"/>
                      <a:r>
                        <a:rPr lang="en-US" sz="2800" i="1" dirty="0">
                          <a:solidFill>
                            <a:schemeClr val="tx1"/>
                          </a:solidFill>
                        </a:rPr>
                        <a:t>p</a:t>
                      </a:r>
                      <a:r>
                        <a:rPr lang="en-US" sz="2800" dirty="0">
                          <a:solidFill>
                            <a:schemeClr val="tx1"/>
                          </a:solidFill>
                        </a:rPr>
                        <a:t> </a:t>
                      </a:r>
                      <a:r>
                        <a:rPr lang="en-US" sz="2800" dirty="0">
                          <a:sym typeface="Symbol"/>
                        </a:rPr>
                        <a:t></a:t>
                      </a:r>
                      <a:r>
                        <a:rPr lang="en-US" sz="2800" baseline="0" dirty="0">
                          <a:solidFill>
                            <a:schemeClr val="tx1"/>
                          </a:solidFill>
                        </a:rPr>
                        <a:t> </a:t>
                      </a:r>
                      <a:r>
                        <a:rPr lang="en-US" sz="2800" i="1" baseline="0" dirty="0">
                          <a:solidFill>
                            <a:schemeClr val="tx1"/>
                          </a:solidFill>
                        </a:rPr>
                        <a:t>q</a:t>
                      </a:r>
                      <a:endParaRPr lang="en-US" sz="2800" i="1" dirty="0">
                        <a:solidFill>
                          <a:schemeClr val="tx1"/>
                        </a:solidFill>
                      </a:endParaRPr>
                    </a:p>
                  </a:txBody>
                  <a:tcPr anchor="ctr"/>
                </a:tc>
                <a:extLst>
                  <a:ext uri="{0D108BD9-81ED-4DB2-BD59-A6C34878D82A}">
                    <a16:rowId xmlns:a16="http://schemas.microsoft.com/office/drawing/2014/main" val="10000"/>
                  </a:ext>
                </a:extLst>
              </a:tr>
              <a:tr h="502920">
                <a:tc>
                  <a:txBody>
                    <a:bodyPr/>
                    <a:lstStyle/>
                    <a:p>
                      <a:pPr algn="ctr"/>
                      <a:r>
                        <a:rPr lang="en-US" sz="2800" dirty="0"/>
                        <a:t>T</a:t>
                      </a:r>
                    </a:p>
                  </a:txBody>
                  <a:tcPr anchor="ctr"/>
                </a:tc>
                <a:tc>
                  <a:txBody>
                    <a:bodyPr/>
                    <a:lstStyle/>
                    <a:p>
                      <a:pPr algn="ctr"/>
                      <a:r>
                        <a:rPr lang="en-US" sz="2800" dirty="0"/>
                        <a:t>T</a:t>
                      </a:r>
                    </a:p>
                  </a:txBody>
                  <a:tcPr anchor="ctr"/>
                </a:tc>
                <a:tc>
                  <a:txBody>
                    <a:bodyPr/>
                    <a:lstStyle/>
                    <a:p>
                      <a:pPr algn="ctr"/>
                      <a:r>
                        <a:rPr lang="en-US" sz="2800" dirty="0"/>
                        <a:t>T</a:t>
                      </a:r>
                    </a:p>
                  </a:txBody>
                  <a:tcPr anchor="ctr"/>
                </a:tc>
                <a:extLst>
                  <a:ext uri="{0D108BD9-81ED-4DB2-BD59-A6C34878D82A}">
                    <a16:rowId xmlns:a16="http://schemas.microsoft.com/office/drawing/2014/main" val="10001"/>
                  </a:ext>
                </a:extLst>
              </a:tr>
              <a:tr h="502920">
                <a:tc>
                  <a:txBody>
                    <a:bodyPr/>
                    <a:lstStyle/>
                    <a:p>
                      <a:pPr algn="ctr"/>
                      <a:r>
                        <a:rPr lang="en-US" sz="2800" dirty="0"/>
                        <a:t>T</a:t>
                      </a:r>
                    </a:p>
                  </a:txBody>
                  <a:tcPr anchor="ctr"/>
                </a:tc>
                <a:tc>
                  <a:txBody>
                    <a:bodyPr/>
                    <a:lstStyle/>
                    <a:p>
                      <a:pPr algn="ctr"/>
                      <a:r>
                        <a:rPr lang="en-US" sz="2800" dirty="0"/>
                        <a:t>F</a:t>
                      </a:r>
                    </a:p>
                  </a:txBody>
                  <a:tcPr anchor="ctr"/>
                </a:tc>
                <a:tc>
                  <a:txBody>
                    <a:bodyPr/>
                    <a:lstStyle/>
                    <a:p>
                      <a:pPr algn="ctr"/>
                      <a:r>
                        <a:rPr lang="en-US" sz="2800" dirty="0"/>
                        <a:t>F</a:t>
                      </a:r>
                    </a:p>
                  </a:txBody>
                  <a:tcPr anchor="ctr"/>
                </a:tc>
                <a:extLst>
                  <a:ext uri="{0D108BD9-81ED-4DB2-BD59-A6C34878D82A}">
                    <a16:rowId xmlns:a16="http://schemas.microsoft.com/office/drawing/2014/main" val="10002"/>
                  </a:ext>
                </a:extLst>
              </a:tr>
              <a:tr h="502920">
                <a:tc>
                  <a:txBody>
                    <a:bodyPr/>
                    <a:lstStyle/>
                    <a:p>
                      <a:pPr algn="ctr"/>
                      <a:r>
                        <a:rPr lang="en-US" sz="2800" dirty="0"/>
                        <a:t>F</a:t>
                      </a:r>
                    </a:p>
                  </a:txBody>
                  <a:tcPr anchor="ctr"/>
                </a:tc>
                <a:tc>
                  <a:txBody>
                    <a:bodyPr/>
                    <a:lstStyle/>
                    <a:p>
                      <a:pPr algn="ctr"/>
                      <a:r>
                        <a:rPr lang="en-US" sz="2800" dirty="0"/>
                        <a:t>T</a:t>
                      </a:r>
                    </a:p>
                  </a:txBody>
                  <a:tcPr anchor="ctr"/>
                </a:tc>
                <a:tc>
                  <a:txBody>
                    <a:bodyPr/>
                    <a:lstStyle/>
                    <a:p>
                      <a:pPr algn="ctr"/>
                      <a:r>
                        <a:rPr lang="en-US" sz="2800" dirty="0"/>
                        <a:t>T</a:t>
                      </a:r>
                    </a:p>
                  </a:txBody>
                  <a:tcPr anchor="ctr"/>
                </a:tc>
                <a:extLst>
                  <a:ext uri="{0D108BD9-81ED-4DB2-BD59-A6C34878D82A}">
                    <a16:rowId xmlns:a16="http://schemas.microsoft.com/office/drawing/2014/main" val="10003"/>
                  </a:ext>
                </a:extLst>
              </a:tr>
              <a:tr h="502920">
                <a:tc>
                  <a:txBody>
                    <a:bodyPr/>
                    <a:lstStyle/>
                    <a:p>
                      <a:pPr algn="ctr"/>
                      <a:r>
                        <a:rPr lang="en-US" sz="2800" dirty="0"/>
                        <a:t>F</a:t>
                      </a:r>
                    </a:p>
                  </a:txBody>
                  <a:tcPr anchor="ctr"/>
                </a:tc>
                <a:tc>
                  <a:txBody>
                    <a:bodyPr/>
                    <a:lstStyle/>
                    <a:p>
                      <a:pPr algn="ctr"/>
                      <a:r>
                        <a:rPr lang="en-US" sz="2800" dirty="0"/>
                        <a:t>F</a:t>
                      </a:r>
                    </a:p>
                  </a:txBody>
                  <a:tcPr anchor="ctr"/>
                </a:tc>
                <a:tc>
                  <a:txBody>
                    <a:bodyPr/>
                    <a:lstStyle/>
                    <a:p>
                      <a:pPr algn="ctr"/>
                      <a:r>
                        <a:rPr lang="en-US" sz="2800" dirty="0"/>
                        <a:t>T</a:t>
                      </a:r>
                    </a:p>
                  </a:txBody>
                  <a:tcPr anchor="ct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a:t>
            </a:r>
          </a:p>
        </p:txBody>
      </p:sp>
      <p:sp>
        <p:nvSpPr>
          <p:cNvPr id="3" name="Content Placeholder 2"/>
          <p:cNvSpPr>
            <a:spLocks noGrp="1"/>
          </p:cNvSpPr>
          <p:nvPr>
            <p:ph idx="1"/>
          </p:nvPr>
        </p:nvSpPr>
        <p:spPr/>
        <p:txBody>
          <a:bodyPr>
            <a:normAutofit/>
          </a:bodyPr>
          <a:lstStyle/>
          <a:p>
            <a:r>
              <a:rPr lang="en-US" dirty="0"/>
              <a:t>We use </a:t>
            </a:r>
            <a:r>
              <a:rPr lang="en-US" dirty="0">
                <a:sym typeface="Symbol"/>
              </a:rPr>
              <a:t> to represent an </a:t>
            </a:r>
            <a:r>
              <a:rPr lang="en-US" b="1" dirty="0">
                <a:sym typeface="Symbol"/>
              </a:rPr>
              <a:t>if-then</a:t>
            </a:r>
            <a:r>
              <a:rPr lang="en-US" dirty="0">
                <a:sym typeface="Symbol"/>
              </a:rPr>
              <a:t> statement</a:t>
            </a:r>
          </a:p>
          <a:p>
            <a:r>
              <a:rPr lang="en-US" dirty="0"/>
              <a:t>Let </a:t>
            </a:r>
            <a:r>
              <a:rPr lang="en-US" b="1" i="1" dirty="0"/>
              <a:t>p</a:t>
            </a:r>
            <a:r>
              <a:rPr lang="en-US" dirty="0"/>
              <a:t> be </a:t>
            </a:r>
            <a:r>
              <a:rPr lang="en-US" dirty="0">
                <a:solidFill>
                  <a:schemeClr val="accent1"/>
                </a:solidFill>
              </a:rPr>
              <a:t>"The moon is made of green cheese"</a:t>
            </a:r>
            <a:r>
              <a:rPr lang="en-US" dirty="0"/>
              <a:t> </a:t>
            </a:r>
          </a:p>
          <a:p>
            <a:r>
              <a:rPr lang="en-US" dirty="0"/>
              <a:t>Let </a:t>
            </a:r>
            <a:r>
              <a:rPr lang="en-US" b="1" i="1" dirty="0"/>
              <a:t>q</a:t>
            </a:r>
            <a:r>
              <a:rPr lang="en-US" dirty="0"/>
              <a:t> be</a:t>
            </a:r>
            <a:r>
              <a:rPr lang="en-US" dirty="0">
                <a:solidFill>
                  <a:schemeClr val="accent1"/>
                </a:solidFill>
              </a:rPr>
              <a:t> "The earth is made of rye bread"</a:t>
            </a:r>
          </a:p>
          <a:p>
            <a:r>
              <a:rPr lang="en-US" dirty="0"/>
              <a:t>Thus, </a:t>
            </a:r>
            <a:r>
              <a:rPr lang="en-US" b="1" i="1" dirty="0"/>
              <a:t>p</a:t>
            </a:r>
            <a:r>
              <a:rPr lang="en-US" dirty="0"/>
              <a:t> </a:t>
            </a:r>
            <a:r>
              <a:rPr lang="en-US" dirty="0">
                <a:sym typeface="Symbol"/>
              </a:rPr>
              <a:t></a:t>
            </a:r>
            <a:r>
              <a:rPr lang="en-US" dirty="0"/>
              <a:t> </a:t>
            </a:r>
            <a:r>
              <a:rPr lang="en-US" b="1" i="1" dirty="0"/>
              <a:t>q</a:t>
            </a:r>
            <a:r>
              <a:rPr lang="en-US" dirty="0"/>
              <a:t> is how a logician would write:</a:t>
            </a:r>
          </a:p>
          <a:p>
            <a:pPr lvl="1"/>
            <a:r>
              <a:rPr lang="en-US" dirty="0"/>
              <a:t>If the moon is made of green cheese, then the earth is made of rye bread</a:t>
            </a:r>
          </a:p>
          <a:p>
            <a:pPr lvl="1"/>
            <a:r>
              <a:rPr lang="en-US" dirty="0"/>
              <a:t>Here, </a:t>
            </a:r>
            <a:r>
              <a:rPr lang="en-US" b="1" i="1" dirty="0"/>
              <a:t>p</a:t>
            </a:r>
            <a:r>
              <a:rPr lang="en-US" dirty="0"/>
              <a:t> is called the hypothesis and </a:t>
            </a:r>
            <a:r>
              <a:rPr lang="en-US" b="1" i="1" dirty="0"/>
              <a:t>q</a:t>
            </a:r>
            <a:r>
              <a:rPr lang="en-US" dirty="0"/>
              <a:t> is called the conclusion</a:t>
            </a:r>
          </a:p>
          <a:p>
            <a:r>
              <a:rPr lang="en-US" dirty="0"/>
              <a:t>What other combination of </a:t>
            </a:r>
            <a:r>
              <a:rPr lang="en-US" b="1" i="1" dirty="0"/>
              <a:t>p</a:t>
            </a:r>
            <a:r>
              <a:rPr lang="en-US" dirty="0"/>
              <a:t> and </a:t>
            </a:r>
            <a:r>
              <a:rPr lang="en-US" b="1" i="1" dirty="0"/>
              <a:t>q</a:t>
            </a:r>
            <a:r>
              <a:rPr lang="en-US" dirty="0"/>
              <a:t> is logically equivalent to </a:t>
            </a:r>
            <a:r>
              <a:rPr lang="en-US" b="1" i="1" dirty="0"/>
              <a:t>p</a:t>
            </a:r>
            <a:r>
              <a:rPr lang="en-US" dirty="0"/>
              <a:t> </a:t>
            </a:r>
            <a:r>
              <a:rPr lang="en-US" dirty="0">
                <a:sym typeface="Symbol"/>
              </a:rPr>
              <a:t></a:t>
            </a:r>
            <a:r>
              <a:rPr lang="en-US" dirty="0"/>
              <a:t> </a:t>
            </a:r>
            <a:r>
              <a:rPr lang="en-US" b="1" i="1" dirty="0"/>
              <a:t>q</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Upcoming</a:t>
            </a:r>
          </a:p>
        </p:txBody>
      </p:sp>
      <p:sp>
        <p:nvSpPr>
          <p:cNvPr id="2" name="Text Placeholder 1"/>
          <p:cNvSpPr>
            <a:spLocks noGrp="1"/>
          </p:cNvSpPr>
          <p:nvPr>
            <p:ph type="body" idx="1"/>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p:txBody>
          <a:bodyPr/>
          <a:lstStyle/>
          <a:p>
            <a:r>
              <a:rPr lang="en-US" dirty="0"/>
              <a:t>More on propositional logic</a:t>
            </a:r>
          </a:p>
          <a:p>
            <a:r>
              <a:rPr lang="en-US" dirty="0"/>
              <a:t>Predicate logic</a:t>
            </a:r>
          </a:p>
          <a:p>
            <a:pPr lvl="1"/>
            <a:r>
              <a:rPr lang="en-US" dirty="0"/>
              <a:t>Universal quantifiers</a:t>
            </a:r>
          </a:p>
          <a:p>
            <a:pPr lvl="1"/>
            <a:r>
              <a:rPr lang="en-US" dirty="0"/>
              <a:t>Existential quantifiers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graphicFrame>
        <p:nvGraphicFramePr>
          <p:cNvPr id="4" name="Chart 3"/>
          <p:cNvGraphicFramePr/>
          <p:nvPr>
            <p:extLst>
              <p:ext uri="{D42A27DB-BD31-4B8C-83A1-F6EECF244321}">
                <p14:modId xmlns:p14="http://schemas.microsoft.com/office/powerpoint/2010/main" val="2435360681"/>
              </p:ext>
            </p:extLst>
          </p:nvPr>
        </p:nvGraphicFramePr>
        <p:xfrm>
          <a:off x="685800" y="1408176"/>
          <a:ext cx="10896600" cy="54498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Reminders</a:t>
            </a:r>
          </a:p>
        </p:txBody>
      </p:sp>
      <p:sp>
        <p:nvSpPr>
          <p:cNvPr id="5" name="Content Placeholder 4"/>
          <p:cNvSpPr>
            <a:spLocks noGrp="1"/>
          </p:cNvSpPr>
          <p:nvPr>
            <p:ph idx="1"/>
          </p:nvPr>
        </p:nvSpPr>
        <p:spPr/>
        <p:txBody>
          <a:bodyPr/>
          <a:lstStyle/>
          <a:p>
            <a:r>
              <a:rPr lang="en-US"/>
              <a:t>Read 2.3, 3.1, and 3.2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here?</a:t>
            </a:r>
          </a:p>
        </p:txBody>
      </p:sp>
      <p:sp>
        <p:nvSpPr>
          <p:cNvPr id="3" name="Content Placeholder 2"/>
          <p:cNvSpPr>
            <a:spLocks noGrp="1"/>
          </p:cNvSpPr>
          <p:nvPr>
            <p:ph idx="1"/>
          </p:nvPr>
        </p:nvSpPr>
        <p:spPr/>
        <p:txBody>
          <a:bodyPr/>
          <a:lstStyle/>
          <a:p>
            <a:r>
              <a:rPr lang="en-US" dirty="0"/>
              <a:t>What's the purpose of this class?</a:t>
            </a:r>
          </a:p>
          <a:p>
            <a:r>
              <a:rPr lang="en-US" dirty="0"/>
              <a:t>What do you want to get out of it?</a:t>
            </a:r>
          </a:p>
          <a:p>
            <a:r>
              <a:rPr lang="en-US" dirty="0"/>
              <a:t>Do you want to be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Overview</a:t>
            </a:r>
          </a:p>
        </p:txBody>
      </p:sp>
      <p:sp>
        <p:nvSpPr>
          <p:cNvPr id="4" name="Text Placeholder 3"/>
          <p:cNvSpPr>
            <a:spLocks noGrp="1"/>
          </p:cNvSpPr>
          <p:nvPr>
            <p:ph type="body"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Textbook</a:t>
            </a:r>
          </a:p>
        </p:txBody>
      </p:sp>
      <p:sp>
        <p:nvSpPr>
          <p:cNvPr id="3" name="Content Placeholder 2"/>
          <p:cNvSpPr>
            <a:spLocks noGrp="1"/>
          </p:cNvSpPr>
          <p:nvPr>
            <p:ph idx="1"/>
          </p:nvPr>
        </p:nvSpPr>
        <p:spPr/>
        <p:txBody>
          <a:bodyPr/>
          <a:lstStyle/>
          <a:p>
            <a:r>
              <a:rPr lang="en-US" dirty="0"/>
              <a:t>Susanna S. Epp</a:t>
            </a:r>
          </a:p>
          <a:p>
            <a:r>
              <a:rPr lang="en-US" b="1" i="1" dirty="0"/>
              <a:t>Discrete Mathematics with Applications</a:t>
            </a:r>
            <a:endParaRPr lang="en-US" dirty="0"/>
          </a:p>
          <a:p>
            <a:r>
              <a:rPr lang="en-US" dirty="0"/>
              <a:t>5</a:t>
            </a:r>
            <a:r>
              <a:rPr lang="en-US" baseline="30000" dirty="0"/>
              <a:t>th</a:t>
            </a:r>
            <a:r>
              <a:rPr lang="en-US" dirty="0"/>
              <a:t> Edition, 2019, Cengage Learning</a:t>
            </a:r>
          </a:p>
          <a:p>
            <a:r>
              <a:rPr lang="en-US" dirty="0"/>
              <a:t>ISBN-10: 1337694193</a:t>
            </a:r>
          </a:p>
          <a:p>
            <a:r>
              <a:rPr lang="en-US" dirty="0"/>
              <a:t>ISBN-13: 978-1337694193</a:t>
            </a:r>
          </a:p>
        </p:txBody>
      </p:sp>
      <p:pic>
        <p:nvPicPr>
          <p:cNvPr id="4" name="Picture 3">
            <a:extLst>
              <a:ext uri="{FF2B5EF4-FFF2-40B4-BE49-F238E27FC236}">
                <a16:creationId xmlns:a16="http://schemas.microsoft.com/office/drawing/2014/main" id="{618CA199-4C08-4EE4-8DC8-CBBBC73BB0AC}"/>
              </a:ext>
            </a:extLst>
          </p:cNvPr>
          <p:cNvPicPr>
            <a:picLocks noChangeAspect="1"/>
          </p:cNvPicPr>
          <p:nvPr/>
        </p:nvPicPr>
        <p:blipFill>
          <a:blip r:embed="rId2"/>
          <a:stretch>
            <a:fillRect/>
          </a:stretch>
        </p:blipFill>
        <p:spPr>
          <a:xfrm>
            <a:off x="9067800" y="3094709"/>
            <a:ext cx="2476805" cy="31469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You have to read the book</a:t>
            </a:r>
          </a:p>
        </p:txBody>
      </p:sp>
      <p:sp>
        <p:nvSpPr>
          <p:cNvPr id="3" name="Content Placeholder 2"/>
          <p:cNvSpPr>
            <a:spLocks noGrp="1"/>
          </p:cNvSpPr>
          <p:nvPr>
            <p:ph idx="1"/>
          </p:nvPr>
        </p:nvSpPr>
        <p:spPr/>
        <p:txBody>
          <a:bodyPr/>
          <a:lstStyle/>
          <a:p>
            <a:r>
              <a:rPr lang="en-US" dirty="0">
                <a:solidFill>
                  <a:schemeClr val="bg1"/>
                </a:solidFill>
              </a:rPr>
              <a:t>You are expected to read the material before class</a:t>
            </a:r>
          </a:p>
          <a:p>
            <a:r>
              <a:rPr lang="en-US" dirty="0">
                <a:solidFill>
                  <a:schemeClr val="bg1"/>
                </a:solidFill>
              </a:rPr>
              <a:t>If you're not prepared, you may be asked to leave</a:t>
            </a:r>
          </a:p>
          <a:p>
            <a:r>
              <a:rPr lang="en-US" dirty="0">
                <a:solidFill>
                  <a:schemeClr val="bg1"/>
                </a:solidFill>
              </a:rPr>
              <a:t>You may forfeit the education you have paid around </a:t>
            </a:r>
            <a:r>
              <a:rPr lang="en-US" b="1" dirty="0">
                <a:solidFill>
                  <a:schemeClr val="bg1"/>
                </a:solidFill>
              </a:rPr>
              <a:t>$100 per class meeting</a:t>
            </a:r>
            <a:r>
              <a:rPr lang="en-US" dirty="0">
                <a:solidFill>
                  <a:schemeClr val="bg1"/>
                </a:solidFill>
              </a:rPr>
              <a:t> to get</a:t>
            </a:r>
          </a:p>
        </p:txBody>
      </p:sp>
    </p:spTree>
    <p:extLst>
      <p:ext uri="{BB962C8B-B14F-4D97-AF65-F5344CB8AC3E}">
        <p14:creationId xmlns:p14="http://schemas.microsoft.com/office/powerpoint/2010/main" val="73540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This is a math class</a:t>
            </a:r>
          </a:p>
        </p:txBody>
      </p:sp>
      <p:sp>
        <p:nvSpPr>
          <p:cNvPr id="5" name="Content Placeholder 4"/>
          <p:cNvSpPr>
            <a:spLocks noGrp="1"/>
          </p:cNvSpPr>
          <p:nvPr>
            <p:ph idx="1"/>
          </p:nvPr>
        </p:nvSpPr>
        <p:spPr/>
        <p:txBody>
          <a:bodyPr/>
          <a:lstStyle/>
          <a:p>
            <a:r>
              <a:rPr lang="en-US" dirty="0"/>
              <a:t>It's mostly </a:t>
            </a:r>
            <a:r>
              <a:rPr lang="en-US" b="1" dirty="0"/>
              <a:t>discrete</a:t>
            </a:r>
            <a:r>
              <a:rPr lang="en-US" dirty="0"/>
              <a:t> math</a:t>
            </a:r>
          </a:p>
          <a:p>
            <a:pPr lvl="1"/>
            <a:r>
              <a:rPr lang="en-US" dirty="0"/>
              <a:t>Meaning math that is not continuous</a:t>
            </a:r>
          </a:p>
          <a:p>
            <a:r>
              <a:rPr lang="en-US" dirty="0"/>
              <a:t>It is not </a:t>
            </a:r>
            <a:r>
              <a:rPr lang="en-US" b="1" dirty="0"/>
              <a:t>discreet</a:t>
            </a:r>
            <a:r>
              <a:rPr lang="en-US" dirty="0"/>
              <a:t> math</a:t>
            </a:r>
          </a:p>
          <a:p>
            <a:pPr lvl="1"/>
            <a:r>
              <a:rPr lang="en-US" dirty="0"/>
              <a:t>Meaning math that won't tell people what you did</a:t>
            </a:r>
          </a:p>
          <a:p>
            <a:r>
              <a:rPr lang="en-US" dirty="0"/>
              <a:t>There are certain kinds of math that are really beneficial to CS</a:t>
            </a:r>
          </a:p>
          <a:p>
            <a:r>
              <a:rPr lang="en-US" dirty="0"/>
              <a:t>We have collected a big chunk of these and put them in this course</a:t>
            </a:r>
          </a:p>
          <a:p>
            <a:r>
              <a:rPr lang="en-US" dirty="0"/>
              <a:t>It's a grab bag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ustom 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1F497D"/>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8559</TotalTime>
  <Words>1777</Words>
  <Application>Microsoft Office PowerPoint</Application>
  <PresentationFormat>Widescreen</PresentationFormat>
  <Paragraphs>341</Paragraphs>
  <Slides>40</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Corbel</vt:lpstr>
      <vt:lpstr>Courier New</vt:lpstr>
      <vt:lpstr>Symbol</vt:lpstr>
      <vt:lpstr>Times New Roman</vt:lpstr>
      <vt:lpstr>Wingdings</vt:lpstr>
      <vt:lpstr>Wingdings 2</vt:lpstr>
      <vt:lpstr>Wingdings 3</vt:lpstr>
      <vt:lpstr>Module</vt:lpstr>
      <vt:lpstr>COMP 2230</vt:lpstr>
      <vt:lpstr>Who am I? (for those of you who don't know me already)</vt:lpstr>
      <vt:lpstr>How can you reach me?</vt:lpstr>
      <vt:lpstr>Who are you?</vt:lpstr>
      <vt:lpstr>Why are we here?</vt:lpstr>
      <vt:lpstr>Course Overview</vt:lpstr>
      <vt:lpstr>Textbook</vt:lpstr>
      <vt:lpstr>You have to read the book</vt:lpstr>
      <vt:lpstr>This is a math class</vt:lpstr>
      <vt:lpstr>Topics to be covered</vt:lpstr>
      <vt:lpstr>More information</vt:lpstr>
      <vt:lpstr>Homework</vt:lpstr>
      <vt:lpstr>Six homework assignments</vt:lpstr>
      <vt:lpstr>Turning in homework</vt:lpstr>
      <vt:lpstr>Tickets Out the Door</vt:lpstr>
      <vt:lpstr>Tickets out the door</vt:lpstr>
      <vt:lpstr>Exams</vt:lpstr>
      <vt:lpstr>Exams</vt:lpstr>
      <vt:lpstr>Course Schedule</vt:lpstr>
      <vt:lpstr>Tentative schedule</vt:lpstr>
      <vt:lpstr>Policies</vt:lpstr>
      <vt:lpstr>Grading breakdown</vt:lpstr>
      <vt:lpstr>Grading scale</vt:lpstr>
      <vt:lpstr>Academic dishonesty</vt:lpstr>
      <vt:lpstr>Disability Services</vt:lpstr>
      <vt:lpstr>Logical warmup</vt:lpstr>
      <vt:lpstr>Review of Propositional Logic</vt:lpstr>
      <vt:lpstr>Combining truth and falsehood</vt:lpstr>
      <vt:lpstr>Propositional logic</vt:lpstr>
      <vt:lpstr>p and q</vt:lpstr>
      <vt:lpstr>AND, OR, NOT</vt:lpstr>
      <vt:lpstr>Truth tables</vt:lpstr>
      <vt:lpstr>Think about it…</vt:lpstr>
      <vt:lpstr>Logical equivalence</vt:lpstr>
      <vt:lpstr>De Morgan's Laws</vt:lpstr>
      <vt:lpstr>What are you implying?</vt:lpstr>
      <vt:lpstr>If …</vt:lpstr>
      <vt:lpstr>Upcoming</vt:lpstr>
      <vt:lpstr>Next time…</vt:lpstr>
      <vt:lpstr>Reminders</vt:lpstr>
    </vt:vector>
  </TitlesOfParts>
  <Company>Elizabethtown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CS121</dc:title>
  <dc:creator>your username</dc:creator>
  <cp:lastModifiedBy>Wittman, Barry</cp:lastModifiedBy>
  <cp:revision>237</cp:revision>
  <dcterms:created xsi:type="dcterms:W3CDTF">2009-08-24T20:26:10Z</dcterms:created>
  <dcterms:modified xsi:type="dcterms:W3CDTF">2026-01-09T14:33:54Z</dcterms:modified>
</cp:coreProperties>
</file>